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4"/>
  </p:sldMasterIdLst>
  <p:notesMasterIdLst>
    <p:notesMasterId r:id="rId26"/>
  </p:notesMasterIdLst>
  <p:sldIdLst>
    <p:sldId id="257" r:id="rId5"/>
    <p:sldId id="258" r:id="rId6"/>
    <p:sldId id="292" r:id="rId7"/>
    <p:sldId id="261" r:id="rId8"/>
    <p:sldId id="259" r:id="rId9"/>
    <p:sldId id="267" r:id="rId10"/>
    <p:sldId id="269" r:id="rId11"/>
    <p:sldId id="271" r:id="rId12"/>
    <p:sldId id="272" r:id="rId13"/>
    <p:sldId id="273" r:id="rId14"/>
    <p:sldId id="289" r:id="rId15"/>
    <p:sldId id="291" r:id="rId16"/>
    <p:sldId id="295" r:id="rId17"/>
    <p:sldId id="270" r:id="rId18"/>
    <p:sldId id="283" r:id="rId19"/>
    <p:sldId id="286" r:id="rId20"/>
    <p:sldId id="282" r:id="rId21"/>
    <p:sldId id="285" r:id="rId22"/>
    <p:sldId id="260" r:id="rId23"/>
    <p:sldId id="293" r:id="rId24"/>
    <p:sldId id="294"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2A295CE-5460-499B-88FD-B6EF7AEA0B61}" v="4" dt="2020-08-13T04:18:14.5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36" autoAdjust="0"/>
    <p:restoredTop sz="94660"/>
  </p:normalViewPr>
  <p:slideViewPr>
    <p:cSldViewPr snapToGrid="0">
      <p:cViewPr varScale="1">
        <p:scale>
          <a:sx n="84" d="100"/>
          <a:sy n="84" d="100"/>
        </p:scale>
        <p:origin x="600"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31"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E94542-D8FA-4335-87EB-1013614CF431}" type="datetimeFigureOut">
              <a:rPr lang="en-US" smtClean="0"/>
              <a:t>6/7/2023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9508DC8-110A-4D75-B633-B41A8D44CDDE}" type="slidenum">
              <a:rPr lang="en-US" smtClean="0"/>
              <a:t>‹#›</a:t>
            </a:fld>
            <a:endParaRPr lang="en-US"/>
          </a:p>
        </p:txBody>
      </p:sp>
    </p:spTree>
    <p:extLst>
      <p:ext uri="{BB962C8B-B14F-4D97-AF65-F5344CB8AC3E}">
        <p14:creationId xmlns:p14="http://schemas.microsoft.com/office/powerpoint/2010/main" val="27884677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6/7/2023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6/7/2023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6/7/2023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6/7/2023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6/7/2023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6/7/2023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6/7/2023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6/7/2023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6/7/2023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6/7/2023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6/7/2023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6/7/2023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developer.ibm.com/technologies/microservices/articles/challenges-and-benefits-of-the-microservice-architectural-style-part-1/"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developer.ibm.com/technologies/microservices/articles/challenges-and-benefits-of-the-microservice-architectural-style-part-1/"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developer.ibm.com/technologies/microservices/articles/challenges-and-benefits-of-the-microservice-architectural-style-part-1/"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hyperlink" Target="https://martinfowler.com/bliki/CircuitBreaker.html"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martinfowler.com/bliki/MicroservicePrerequisites.html"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martinfowler.com/bliki/MicroservicePremium.html"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martinfowler.com/articles/break-monolith-into-microservices.html" TargetMode="Externa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s://docs.microsoft.com/en-us/dotnet/architecture/microservices/container-docker-introduction/"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dotnet.microsoft.com/learn/aspnet/microservice-tutorial/create" TargetMode="External"/><Relationship Id="rId2" Type="http://schemas.openxmlformats.org/officeDocument/2006/relationships/hyperlink" Target="https://dotnet.microsoft.com/learn/aspnet/microservice-tutorial/intro" TargetMode="Externa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hyperlink" Target="https://hub.docker.com/editions/community/docker-ce-desktop-windows" TargetMode="External"/></Relationships>
</file>

<file path=ppt/slides/_rels/slide2.xml.rels><?xml version="1.0" encoding="UTF-8" standalone="yes"?>
<Relationships xmlns="http://schemas.openxmlformats.org/package/2006/relationships"><Relationship Id="rId2" Type="http://schemas.openxmlformats.org/officeDocument/2006/relationships/hyperlink" Target="https://martinfowler.com/microservices/" TargetMode="Externa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s://dotnet.microsoft.com/learn/aspnet/microservice-tutorial/intro" TargetMode="External"/><Relationship Id="rId2" Type="http://schemas.openxmlformats.org/officeDocument/2006/relationships/hyperlink" Target="https://docs.microsoft.com/en-us/cli/azure/install-azure-cli-windows?view=azure-cli-latest&amp;tabs=azure-cli" TargetMode="External"/><Relationship Id="rId1" Type="http://schemas.openxmlformats.org/officeDocument/2006/relationships/slideLayout" Target="../slideLayouts/slideLayout2.xml"/><Relationship Id="rId4" Type="http://schemas.openxmlformats.org/officeDocument/2006/relationships/hyperlink" Target="https://dotnet.microsoft.com/learn/aspnet/microservice-tutorial/create"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dotnet.microsoft.com/learn/aspnet/microservice-tutorial/create" TargetMode="External"/><Relationship Id="rId2" Type="http://schemas.openxmlformats.org/officeDocument/2006/relationships/hyperlink" Target="https://dotnet.microsoft.com/learn/aspnet/microservice-tutorial/intro"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bmc.com/blogs/microservices-vs-soa-whats-difference/" TargetMode="External"/><Relationship Id="rId7" Type="http://schemas.openxmlformats.org/officeDocument/2006/relationships/image" Target="../media/image2.png"/><Relationship Id="rId2" Type="http://schemas.openxmlformats.org/officeDocument/2006/relationships/hyperlink" Target="https://dzone.com/articles/microservices-vs-soa-whats-the-difference#:~:text=SOA%20enhances%20component%20sharing%2C%20whereas,single%20unit%20with%20minimal%20dependencies." TargetMode="External"/><Relationship Id="rId1" Type="http://schemas.openxmlformats.org/officeDocument/2006/relationships/slideLayout" Target="../slideLayouts/slideLayout2.xml"/><Relationship Id="rId6" Type="http://schemas.openxmlformats.org/officeDocument/2006/relationships/hyperlink" Target="https://docs.microsoft.com/en-us/azure/service-bus-messaging/service-bus-messaging-overview" TargetMode="External"/><Relationship Id="rId5" Type="http://schemas.openxmlformats.org/officeDocument/2006/relationships/hyperlink" Target="https://martinfowler.com/bliki/BoundedContext.html" TargetMode="External"/><Relationship Id="rId4" Type="http://schemas.openxmlformats.org/officeDocument/2006/relationships/hyperlink" Target="https://www.guru99.com/microservices-tutorial.html"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hyperlink" Target="https://martinfowler.com/articles/microservices.html" TargetMode="Externa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hyperlink" Target="https://martinfowler.com/articles/microservices.html" TargetMode="Externa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www.melconway.com/Home/Committees_Paper.html" TargetMode="External"/><Relationship Id="rId2" Type="http://schemas.openxmlformats.org/officeDocument/2006/relationships/hyperlink" Target="https://martinfowler.com/articles/microservices.html"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martinfowler.com/articles/microservices.html" TargetMode="External"/><Relationship Id="rId2" Type="http://schemas.openxmlformats.org/officeDocument/2006/relationships/image" Target="../media/image7.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s://en.wikipedia.org/wiki/Remote_procedure_call"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martinfowler.com/articles/microservices.html" TargetMode="Externa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developer.ibm.com/technologies/microservices/articles/challenges-and-benefits-of-the-microservice-architectural-style-part-1/"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060731" y="639097"/>
            <a:ext cx="6952593" cy="3686015"/>
          </a:xfrm>
        </p:spPr>
        <p:txBody>
          <a:bodyPr>
            <a:normAutofit/>
          </a:bodyPr>
          <a:lstStyle/>
          <a:p>
            <a:r>
              <a:rPr lang="en-US" sz="8000" dirty="0">
                <a:solidFill>
                  <a:schemeClr val="tx1"/>
                </a:solidFill>
              </a:rPr>
              <a:t>Microservices</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3200" dirty="0">
                <a:latin typeface="+mj-lt"/>
              </a:rPr>
              <a:t>.NET</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6AA44-8E61-408A-972C-E1C780749788}"/>
              </a:ext>
            </a:extLst>
          </p:cNvPr>
          <p:cNvSpPr>
            <a:spLocks noGrp="1"/>
          </p:cNvSpPr>
          <p:nvPr>
            <p:ph type="title"/>
          </p:nvPr>
        </p:nvSpPr>
        <p:spPr>
          <a:xfrm>
            <a:off x="1111103" y="286603"/>
            <a:ext cx="10040178" cy="1450757"/>
          </a:xfrm>
        </p:spPr>
        <p:txBody>
          <a:bodyPr>
            <a:normAutofit/>
          </a:bodyPr>
          <a:lstStyle/>
          <a:p>
            <a:r>
              <a:rPr lang="en-US" dirty="0">
                <a:solidFill>
                  <a:schemeClr val="tx1"/>
                </a:solidFill>
              </a:rPr>
              <a:t>Cons of MSA (1/3)</a:t>
            </a:r>
            <a:br>
              <a:rPr lang="en-US" dirty="0">
                <a:solidFill>
                  <a:schemeClr val="tx1"/>
                </a:solidFill>
              </a:rPr>
            </a:br>
            <a:r>
              <a:rPr lang="en-US" sz="1400" dirty="0">
                <a:hlinkClick r:id="rId2"/>
              </a:rPr>
              <a:t>https://developer.ibm.com/technologies/microservices/articles/challenges-and-benefits-of-the-microservice-architectural-style-part-1/</a:t>
            </a:r>
            <a:endParaRPr lang="en-US" sz="1400" dirty="0"/>
          </a:p>
        </p:txBody>
      </p:sp>
      <p:sp>
        <p:nvSpPr>
          <p:cNvPr id="3" name="Content Placeholder 2">
            <a:extLst>
              <a:ext uri="{FF2B5EF4-FFF2-40B4-BE49-F238E27FC236}">
                <a16:creationId xmlns:a16="http://schemas.microsoft.com/office/drawing/2014/main" id="{2611A0AA-750B-47E2-B66E-1C0EE12BBA9F}"/>
              </a:ext>
            </a:extLst>
          </p:cNvPr>
          <p:cNvSpPr>
            <a:spLocks noGrp="1"/>
          </p:cNvSpPr>
          <p:nvPr>
            <p:ph idx="1"/>
          </p:nvPr>
        </p:nvSpPr>
        <p:spPr>
          <a:xfrm>
            <a:off x="1111103" y="1942113"/>
            <a:ext cx="4301625" cy="4415825"/>
          </a:xfrm>
        </p:spPr>
        <p:txBody>
          <a:bodyPr anchor="ctr">
            <a:normAutofit/>
          </a:bodyPr>
          <a:lstStyle/>
          <a:p>
            <a:pPr lvl="1">
              <a:buFont typeface="Arial" panose="020B0604020202020204" pitchFamily="34" charset="0"/>
              <a:buChar char="•"/>
            </a:pPr>
            <a:r>
              <a:rPr lang="en-US" sz="2000" dirty="0">
                <a:solidFill>
                  <a:schemeClr val="tx1"/>
                </a:solidFill>
              </a:rPr>
              <a:t>Relational DB’s may be difficult to scale and complex to manage. </a:t>
            </a:r>
          </a:p>
          <a:p>
            <a:pPr lvl="1">
              <a:buFont typeface="Arial" panose="020B0604020202020204" pitchFamily="34" charset="0"/>
              <a:buChar char="•"/>
            </a:pPr>
            <a:r>
              <a:rPr lang="en-US" sz="2000" dirty="0">
                <a:solidFill>
                  <a:schemeClr val="tx1"/>
                </a:solidFill>
              </a:rPr>
              <a:t>ACID transactions increase overhead.</a:t>
            </a:r>
          </a:p>
          <a:p>
            <a:pPr lvl="1">
              <a:buFont typeface="Arial" panose="020B0604020202020204" pitchFamily="34" charset="0"/>
              <a:buChar char="•"/>
            </a:pPr>
            <a:r>
              <a:rPr lang="en-US" sz="2000" dirty="0">
                <a:solidFill>
                  <a:schemeClr val="tx1"/>
                </a:solidFill>
              </a:rPr>
              <a:t>There are many more moving parts that can break requiring more error handling and resiliency built into the system.</a:t>
            </a:r>
          </a:p>
        </p:txBody>
      </p:sp>
      <p:pic>
        <p:nvPicPr>
          <p:cNvPr id="6146" name="Picture 2" descr="Services &quot;Death Star&quot; Dependency Graph">
            <a:extLst>
              <a:ext uri="{FF2B5EF4-FFF2-40B4-BE49-F238E27FC236}">
                <a16:creationId xmlns:a16="http://schemas.microsoft.com/office/drawing/2014/main" id="{5EB7CAB8-C13E-4658-BADD-B23B3C046A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0039" y="2108565"/>
            <a:ext cx="5357048" cy="4082920"/>
          </a:xfrm>
          <a:prstGeom prst="rect">
            <a:avLst/>
          </a:prstGeom>
          <a:noFill/>
          <a:ln w="25400">
            <a:solidFill>
              <a:schemeClr val="accent2"/>
            </a:solid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7948610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6AA44-8E61-408A-972C-E1C780749788}"/>
              </a:ext>
            </a:extLst>
          </p:cNvPr>
          <p:cNvSpPr>
            <a:spLocks noGrp="1"/>
          </p:cNvSpPr>
          <p:nvPr>
            <p:ph type="title"/>
          </p:nvPr>
        </p:nvSpPr>
        <p:spPr>
          <a:xfrm>
            <a:off x="1116419" y="286603"/>
            <a:ext cx="10056739" cy="1450757"/>
          </a:xfrm>
        </p:spPr>
        <p:txBody>
          <a:bodyPr>
            <a:normAutofit/>
          </a:bodyPr>
          <a:lstStyle/>
          <a:p>
            <a:r>
              <a:rPr lang="en-US" dirty="0">
                <a:solidFill>
                  <a:schemeClr val="tx1"/>
                </a:solidFill>
              </a:rPr>
              <a:t>Cons of MSA (2/3)</a:t>
            </a:r>
            <a:br>
              <a:rPr lang="en-US" dirty="0">
                <a:solidFill>
                  <a:schemeClr val="tx1"/>
                </a:solidFill>
              </a:rPr>
            </a:br>
            <a:r>
              <a:rPr lang="en-US" sz="1400" dirty="0">
                <a:hlinkClick r:id="rId2"/>
              </a:rPr>
              <a:t>https://developer.ibm.com/technologies/microservices/articles/challenges-and-benefits-of-the-microservice-architectural-style-part-1/</a:t>
            </a:r>
            <a:endParaRPr lang="en-US" sz="1400" dirty="0"/>
          </a:p>
        </p:txBody>
      </p:sp>
      <p:sp>
        <p:nvSpPr>
          <p:cNvPr id="4" name="Rectangle 3">
            <a:extLst>
              <a:ext uri="{FF2B5EF4-FFF2-40B4-BE49-F238E27FC236}">
                <a16:creationId xmlns:a16="http://schemas.microsoft.com/office/drawing/2014/main" id="{6E180E6E-EC7F-4824-ABEA-0015D2A9873F}"/>
              </a:ext>
            </a:extLst>
          </p:cNvPr>
          <p:cNvSpPr/>
          <p:nvPr/>
        </p:nvSpPr>
        <p:spPr>
          <a:xfrm>
            <a:off x="1047308" y="1901081"/>
            <a:ext cx="4548632" cy="4514007"/>
          </a:xfrm>
          <a:prstGeom prst="rect">
            <a:avLst/>
          </a:prstGeom>
        </p:spPr>
        <p:txBody>
          <a:bodyPr wrap="square" anchor="ctr">
            <a:normAutofit/>
          </a:bodyPr>
          <a:lstStyle/>
          <a:p>
            <a:pPr marL="384048" lvl="1" indent="-182880">
              <a:lnSpc>
                <a:spcPct val="120000"/>
              </a:lnSpc>
              <a:spcBef>
                <a:spcPts val="200"/>
              </a:spcBef>
              <a:spcAft>
                <a:spcPts val="400"/>
              </a:spcAft>
              <a:buFont typeface="Arial" panose="020B0604020202020204" pitchFamily="34" charset="0"/>
              <a:buChar char="•"/>
            </a:pPr>
            <a:r>
              <a:rPr lang="en-US" sz="2000" dirty="0"/>
              <a:t>Different technologies used for each service can lead to difficulties.</a:t>
            </a:r>
          </a:p>
          <a:p>
            <a:pPr marL="841248" lvl="3" indent="-182880">
              <a:spcBef>
                <a:spcPts val="200"/>
              </a:spcBef>
              <a:spcAft>
                <a:spcPts val="400"/>
              </a:spcAft>
              <a:buFont typeface="Arial" panose="020B0604020202020204" pitchFamily="34" charset="0"/>
              <a:buChar char="•"/>
            </a:pPr>
            <a:r>
              <a:rPr lang="en-US" dirty="0"/>
              <a:t>Team members who transition from one team/technology to another need to learn the new technology.</a:t>
            </a:r>
          </a:p>
          <a:p>
            <a:pPr marL="841248" lvl="3" indent="-182880">
              <a:spcBef>
                <a:spcPts val="200"/>
              </a:spcBef>
              <a:spcAft>
                <a:spcPts val="400"/>
              </a:spcAft>
              <a:buFont typeface="Arial" panose="020B0604020202020204" pitchFamily="34" charset="0"/>
              <a:buChar char="•"/>
            </a:pPr>
            <a:r>
              <a:rPr lang="en-US" dirty="0"/>
              <a:t>A diverse technology group requires more personnel for maintenance.</a:t>
            </a:r>
          </a:p>
          <a:p>
            <a:pPr marL="384048" lvl="1" indent="-182880">
              <a:lnSpc>
                <a:spcPct val="120000"/>
              </a:lnSpc>
              <a:spcBef>
                <a:spcPts val="200"/>
              </a:spcBef>
              <a:spcAft>
                <a:spcPts val="400"/>
              </a:spcAft>
              <a:buFont typeface="Arial" panose="020B0604020202020204" pitchFamily="34" charset="0"/>
              <a:buChar char="•"/>
            </a:pPr>
            <a:r>
              <a:rPr lang="en-US" sz="2100" dirty="0"/>
              <a:t>Dependencies between many services can lead to a “</a:t>
            </a:r>
            <a:r>
              <a:rPr lang="en-US" sz="2100" b="1" i="1" dirty="0"/>
              <a:t>microservices death star</a:t>
            </a:r>
            <a:r>
              <a:rPr lang="en-US" sz="2100" dirty="0"/>
              <a:t>”. Adjustments to one service may require adjustments to many.</a:t>
            </a:r>
          </a:p>
        </p:txBody>
      </p:sp>
      <p:pic>
        <p:nvPicPr>
          <p:cNvPr id="5" name="Picture 2" descr="Services &quot;Death Star&quot; Dependency Graph">
            <a:extLst>
              <a:ext uri="{FF2B5EF4-FFF2-40B4-BE49-F238E27FC236}">
                <a16:creationId xmlns:a16="http://schemas.microsoft.com/office/drawing/2014/main" id="{02FF3D11-67E3-4C0A-B2E6-289B710FAAC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0039" y="2108565"/>
            <a:ext cx="5357048" cy="4082920"/>
          </a:xfrm>
          <a:prstGeom prst="rect">
            <a:avLst/>
          </a:prstGeom>
          <a:noFill/>
          <a:ln w="25400">
            <a:solidFill>
              <a:schemeClr val="accent2"/>
            </a:solid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43517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36AA44-8E61-408A-972C-E1C780749788}"/>
              </a:ext>
            </a:extLst>
          </p:cNvPr>
          <p:cNvSpPr>
            <a:spLocks noGrp="1"/>
          </p:cNvSpPr>
          <p:nvPr>
            <p:ph type="title"/>
          </p:nvPr>
        </p:nvSpPr>
        <p:spPr>
          <a:xfrm>
            <a:off x="1100470" y="286603"/>
            <a:ext cx="10072688" cy="1450757"/>
          </a:xfrm>
        </p:spPr>
        <p:txBody>
          <a:bodyPr>
            <a:normAutofit/>
          </a:bodyPr>
          <a:lstStyle/>
          <a:p>
            <a:r>
              <a:rPr lang="en-US" dirty="0">
                <a:solidFill>
                  <a:schemeClr val="tx1"/>
                </a:solidFill>
              </a:rPr>
              <a:t>Cons of MSA (3/3)</a:t>
            </a:r>
            <a:br>
              <a:rPr lang="en-US" dirty="0">
                <a:solidFill>
                  <a:schemeClr val="tx1"/>
                </a:solidFill>
              </a:rPr>
            </a:br>
            <a:r>
              <a:rPr lang="en-US" sz="1400" dirty="0">
                <a:hlinkClick r:id="rId2"/>
              </a:rPr>
              <a:t>https://developer.ibm.com/technologies/microservices/articles/challenges-and-benefits-of-the-microservice-architectural-style-part-1/</a:t>
            </a:r>
            <a:endParaRPr lang="en-US" sz="1400" dirty="0"/>
          </a:p>
        </p:txBody>
      </p:sp>
      <p:sp>
        <p:nvSpPr>
          <p:cNvPr id="4" name="Rectangle 3">
            <a:extLst>
              <a:ext uri="{FF2B5EF4-FFF2-40B4-BE49-F238E27FC236}">
                <a16:creationId xmlns:a16="http://schemas.microsoft.com/office/drawing/2014/main" id="{6E180E6E-EC7F-4824-ABEA-0015D2A9873F}"/>
              </a:ext>
            </a:extLst>
          </p:cNvPr>
          <p:cNvSpPr/>
          <p:nvPr/>
        </p:nvSpPr>
        <p:spPr>
          <a:xfrm>
            <a:off x="1100470" y="1901081"/>
            <a:ext cx="4529569" cy="4514007"/>
          </a:xfrm>
          <a:prstGeom prst="rect">
            <a:avLst/>
          </a:prstGeom>
        </p:spPr>
        <p:txBody>
          <a:bodyPr wrap="square" anchor="ctr">
            <a:noAutofit/>
          </a:bodyPr>
          <a:lstStyle/>
          <a:p>
            <a:pPr marL="384048" lvl="1" indent="-182880">
              <a:lnSpc>
                <a:spcPct val="120000"/>
              </a:lnSpc>
              <a:spcBef>
                <a:spcPts val="200"/>
              </a:spcBef>
              <a:spcAft>
                <a:spcPts val="400"/>
              </a:spcAft>
              <a:buFont typeface="Arial" panose="020B0604020202020204" pitchFamily="34" charset="0"/>
              <a:buChar char="•"/>
            </a:pPr>
            <a:r>
              <a:rPr lang="en-US" sz="2000" dirty="0"/>
              <a:t>A complex and changing communication system between services is difficult to understand. </a:t>
            </a:r>
          </a:p>
          <a:p>
            <a:pPr marL="841248" lvl="2" indent="-182880">
              <a:spcBef>
                <a:spcPts val="200"/>
              </a:spcBef>
              <a:spcAft>
                <a:spcPts val="400"/>
              </a:spcAft>
              <a:buFont typeface="Arial" panose="020B0604020202020204" pitchFamily="34" charset="0"/>
              <a:buChar char="•"/>
            </a:pPr>
            <a:r>
              <a:rPr lang="en-US" dirty="0"/>
              <a:t>IP addresses and ports can get out of sync when updating.</a:t>
            </a:r>
          </a:p>
          <a:p>
            <a:pPr marL="384048" lvl="1" indent="-182880">
              <a:lnSpc>
                <a:spcPct val="120000"/>
              </a:lnSpc>
              <a:spcBef>
                <a:spcPts val="200"/>
              </a:spcBef>
              <a:spcAft>
                <a:spcPts val="400"/>
              </a:spcAft>
              <a:buFont typeface="Arial" panose="020B0604020202020204" pitchFamily="34" charset="0"/>
              <a:buChar char="•"/>
            </a:pPr>
            <a:r>
              <a:rPr lang="en-US" sz="2000" dirty="0"/>
              <a:t>It’s harder to implement integration testing when each team only deals with their own microservice.</a:t>
            </a:r>
          </a:p>
        </p:txBody>
      </p:sp>
      <p:pic>
        <p:nvPicPr>
          <p:cNvPr id="5" name="Picture 2" descr="Services &quot;Death Star&quot; Dependency Graph">
            <a:extLst>
              <a:ext uri="{FF2B5EF4-FFF2-40B4-BE49-F238E27FC236}">
                <a16:creationId xmlns:a16="http://schemas.microsoft.com/office/drawing/2014/main" id="{0F8D4EF1-99DA-41A4-8164-800074C57A2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30039" y="2108565"/>
            <a:ext cx="5357048" cy="4082920"/>
          </a:xfrm>
          <a:prstGeom prst="rect">
            <a:avLst/>
          </a:prstGeom>
          <a:noFill/>
          <a:ln w="25400">
            <a:solidFill>
              <a:schemeClr val="accent2"/>
            </a:solid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566830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879D0-D2C4-4784-89CC-FF57E4CF5B1B}"/>
              </a:ext>
            </a:extLst>
          </p:cNvPr>
          <p:cNvSpPr>
            <a:spLocks noGrp="1"/>
          </p:cNvSpPr>
          <p:nvPr>
            <p:ph type="title"/>
          </p:nvPr>
        </p:nvSpPr>
        <p:spPr/>
        <p:txBody>
          <a:bodyPr>
            <a:normAutofit/>
          </a:bodyPr>
          <a:lstStyle/>
          <a:p>
            <a:r>
              <a:rPr lang="en-US" dirty="0">
                <a:solidFill>
                  <a:schemeClr val="tx1"/>
                </a:solidFill>
              </a:rPr>
              <a:t>Circuit-Breaker Pattern</a:t>
            </a:r>
            <a:br>
              <a:rPr lang="en-US" dirty="0">
                <a:solidFill>
                  <a:schemeClr val="tx1"/>
                </a:solidFill>
              </a:rPr>
            </a:br>
            <a:r>
              <a:rPr lang="en-US" sz="1400" dirty="0">
                <a:hlinkClick r:id="rId2"/>
              </a:rPr>
              <a:t>https://martinfowler.com/bliki/CircuitBreaker.html</a:t>
            </a:r>
            <a:endParaRPr lang="en-US" dirty="0"/>
          </a:p>
        </p:txBody>
      </p:sp>
      <p:sp>
        <p:nvSpPr>
          <p:cNvPr id="3" name="Content Placeholder 2">
            <a:extLst>
              <a:ext uri="{FF2B5EF4-FFF2-40B4-BE49-F238E27FC236}">
                <a16:creationId xmlns:a16="http://schemas.microsoft.com/office/drawing/2014/main" id="{90073F8E-32DF-442E-BFE8-468F212D0593}"/>
              </a:ext>
            </a:extLst>
          </p:cNvPr>
          <p:cNvSpPr>
            <a:spLocks noGrp="1"/>
          </p:cNvSpPr>
          <p:nvPr>
            <p:ph idx="1"/>
          </p:nvPr>
        </p:nvSpPr>
        <p:spPr>
          <a:xfrm>
            <a:off x="1097280" y="1872343"/>
            <a:ext cx="6315891" cy="4528457"/>
          </a:xfrm>
        </p:spPr>
        <p:txBody>
          <a:bodyPr anchor="ctr">
            <a:normAutofit lnSpcReduction="10000"/>
          </a:bodyPr>
          <a:lstStyle/>
          <a:p>
            <a:r>
              <a:rPr lang="en-US" dirty="0">
                <a:solidFill>
                  <a:schemeClr val="tx1"/>
                </a:solidFill>
              </a:rPr>
              <a:t>R</a:t>
            </a:r>
            <a:r>
              <a:rPr lang="en-US" b="0" i="0" dirty="0">
                <a:solidFill>
                  <a:schemeClr val="tx1"/>
                </a:solidFill>
                <a:effectLst/>
              </a:rPr>
              <a:t>emote calls can fail or hang without a response until their timeout limit is reached. If there are many callers on an unresponsive supplier, then you can run out of critical resources leading to cascading failures across multiple systems.</a:t>
            </a:r>
          </a:p>
          <a:p>
            <a:r>
              <a:rPr lang="en-US" dirty="0">
                <a:solidFill>
                  <a:schemeClr val="tx1"/>
                </a:solidFill>
              </a:rPr>
              <a:t>The Circuit-Breaker Pattern was developed by Michael Nygard to prevent these cascading failures. </a:t>
            </a:r>
          </a:p>
          <a:p>
            <a:r>
              <a:rPr lang="en-US" dirty="0">
                <a:solidFill>
                  <a:schemeClr val="tx1"/>
                </a:solidFill>
              </a:rPr>
              <a:t>To implement a “Circuit-Breaker”, </a:t>
            </a:r>
          </a:p>
          <a:p>
            <a:pPr marL="749808" lvl="1" indent="-457200">
              <a:buFont typeface="+mj-lt"/>
              <a:buAutoNum type="arabicPeriod"/>
            </a:pPr>
            <a:r>
              <a:rPr lang="en-US" dirty="0">
                <a:solidFill>
                  <a:schemeClr val="tx1"/>
                </a:solidFill>
              </a:rPr>
              <a:t>wrap a function call in a “circuit breaker” object which monitors for failures. </a:t>
            </a:r>
          </a:p>
          <a:p>
            <a:pPr marL="749808" lvl="1" indent="-457200">
              <a:buFont typeface="+mj-lt"/>
              <a:buAutoNum type="arabicPeriod"/>
            </a:pPr>
            <a:r>
              <a:rPr lang="en-US" dirty="0">
                <a:solidFill>
                  <a:schemeClr val="tx1"/>
                </a:solidFill>
              </a:rPr>
              <a:t>Once the failures reach a predetermined threshold, the circuit breaker trips, and </a:t>
            </a:r>
          </a:p>
          <a:p>
            <a:pPr marL="749808" lvl="1" indent="-457200">
              <a:buFont typeface="+mj-lt"/>
              <a:buAutoNum type="arabicPeriod"/>
            </a:pPr>
            <a:r>
              <a:rPr lang="en-US" dirty="0">
                <a:solidFill>
                  <a:schemeClr val="tx1"/>
                </a:solidFill>
              </a:rPr>
              <a:t>all further calls to the circuit breaker return with an error without the protected call being made again.</a:t>
            </a:r>
          </a:p>
        </p:txBody>
      </p:sp>
      <p:pic>
        <p:nvPicPr>
          <p:cNvPr id="5" name="Picture 4">
            <a:extLst>
              <a:ext uri="{FF2B5EF4-FFF2-40B4-BE49-F238E27FC236}">
                <a16:creationId xmlns:a16="http://schemas.microsoft.com/office/drawing/2014/main" id="{B3F15FB6-D23C-45EC-93B2-45E9FE96C17B}"/>
              </a:ext>
            </a:extLst>
          </p:cNvPr>
          <p:cNvPicPr>
            <a:picLocks noChangeAspect="1"/>
          </p:cNvPicPr>
          <p:nvPr/>
        </p:nvPicPr>
        <p:blipFill>
          <a:blip r:embed="rId3"/>
          <a:stretch>
            <a:fillRect/>
          </a:stretch>
        </p:blipFill>
        <p:spPr>
          <a:xfrm>
            <a:off x="7553250" y="2013044"/>
            <a:ext cx="2717422" cy="4211847"/>
          </a:xfrm>
          <a:prstGeom prst="rect">
            <a:avLst/>
          </a:prstGeom>
          <a:ln w="25400">
            <a:solidFill>
              <a:schemeClr val="accent2"/>
            </a:solidFill>
          </a:ln>
        </p:spPr>
      </p:pic>
    </p:spTree>
    <p:extLst>
      <p:ext uri="{BB962C8B-B14F-4D97-AF65-F5344CB8AC3E}">
        <p14:creationId xmlns:p14="http://schemas.microsoft.com/office/powerpoint/2010/main" val="369402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A9DCEA-5B62-4A84-9B3B-9D5826AE4A3D}"/>
              </a:ext>
            </a:extLst>
          </p:cNvPr>
          <p:cNvSpPr>
            <a:spLocks noGrp="1"/>
          </p:cNvSpPr>
          <p:nvPr>
            <p:ph type="title"/>
          </p:nvPr>
        </p:nvSpPr>
        <p:spPr>
          <a:xfrm>
            <a:off x="1105786" y="286603"/>
            <a:ext cx="10567102" cy="1450757"/>
          </a:xfrm>
        </p:spPr>
        <p:txBody>
          <a:bodyPr>
            <a:normAutofit/>
          </a:bodyPr>
          <a:lstStyle/>
          <a:p>
            <a:r>
              <a:rPr lang="en-US" sz="4400" dirty="0">
                <a:solidFill>
                  <a:schemeClr val="tx1"/>
                </a:solidFill>
              </a:rPr>
              <a:t>MSA Example and Requirements</a:t>
            </a:r>
            <a:br>
              <a:rPr lang="en-US" dirty="0"/>
            </a:br>
            <a:r>
              <a:rPr lang="en-US" sz="1400" dirty="0">
                <a:hlinkClick r:id="rId2"/>
              </a:rPr>
              <a:t>https://martinfowler.com/bliki/MicroservicePrerequisites.html</a:t>
            </a:r>
            <a:endParaRPr lang="en-US" sz="1600" dirty="0"/>
          </a:p>
        </p:txBody>
      </p:sp>
      <p:sp>
        <p:nvSpPr>
          <p:cNvPr id="3" name="Content Placeholder 2">
            <a:extLst>
              <a:ext uri="{FF2B5EF4-FFF2-40B4-BE49-F238E27FC236}">
                <a16:creationId xmlns:a16="http://schemas.microsoft.com/office/drawing/2014/main" id="{A545503B-791B-41F3-82CA-9B459D247424}"/>
              </a:ext>
            </a:extLst>
          </p:cNvPr>
          <p:cNvSpPr>
            <a:spLocks noGrp="1"/>
          </p:cNvSpPr>
          <p:nvPr>
            <p:ph idx="1"/>
          </p:nvPr>
        </p:nvSpPr>
        <p:spPr>
          <a:xfrm>
            <a:off x="1105786" y="1888206"/>
            <a:ext cx="5137851" cy="4507832"/>
          </a:xfrm>
        </p:spPr>
        <p:txBody>
          <a:bodyPr anchor="ctr">
            <a:normAutofit/>
          </a:bodyPr>
          <a:lstStyle/>
          <a:p>
            <a:r>
              <a:rPr lang="en-US" sz="2400" dirty="0">
                <a:solidFill>
                  <a:schemeClr val="tx1"/>
                </a:solidFill>
              </a:rPr>
              <a:t>Certain capabilities must be in place before starting an MSA application.</a:t>
            </a:r>
          </a:p>
          <a:p>
            <a:pPr lvl="1">
              <a:buFont typeface="Arial" panose="020B0604020202020204" pitchFamily="34" charset="0"/>
              <a:buChar char="•"/>
            </a:pPr>
            <a:r>
              <a:rPr lang="en-US" sz="1800" b="1" i="1" dirty="0">
                <a:solidFill>
                  <a:schemeClr val="tx1"/>
                </a:solidFill>
              </a:rPr>
              <a:t>Quick server creation</a:t>
            </a:r>
            <a:r>
              <a:rPr lang="en-US" sz="1800" dirty="0">
                <a:solidFill>
                  <a:schemeClr val="tx1"/>
                </a:solidFill>
              </a:rPr>
              <a:t> – provisioning must be automated to respond to outages or fluctuating demand.</a:t>
            </a:r>
          </a:p>
          <a:p>
            <a:pPr lvl="1">
              <a:buFont typeface="Arial" panose="020B0604020202020204" pitchFamily="34" charset="0"/>
              <a:buChar char="•"/>
            </a:pPr>
            <a:r>
              <a:rPr lang="en-US" sz="1800" b="1" i="1" dirty="0">
                <a:solidFill>
                  <a:schemeClr val="tx1"/>
                </a:solidFill>
              </a:rPr>
              <a:t>Accurate Monitoring</a:t>
            </a:r>
            <a:r>
              <a:rPr lang="en-US" sz="1800" dirty="0">
                <a:solidFill>
                  <a:schemeClr val="tx1"/>
                </a:solidFill>
              </a:rPr>
              <a:t> – detect problems and  quickly respond appropriately.</a:t>
            </a:r>
          </a:p>
          <a:p>
            <a:pPr lvl="1">
              <a:buFont typeface="Arial" panose="020B0604020202020204" pitchFamily="34" charset="0"/>
              <a:buChar char="•"/>
            </a:pPr>
            <a:r>
              <a:rPr lang="en-US" sz="1800" b="1" i="1" dirty="0">
                <a:solidFill>
                  <a:schemeClr val="tx1"/>
                </a:solidFill>
              </a:rPr>
              <a:t>Fast deployment</a:t>
            </a:r>
            <a:r>
              <a:rPr lang="en-US" sz="1800" dirty="0">
                <a:solidFill>
                  <a:schemeClr val="tx1"/>
                </a:solidFill>
              </a:rPr>
              <a:t> – Use a fully automated deployment pipeline to rapidly respond to developing needs.</a:t>
            </a:r>
          </a:p>
          <a:p>
            <a:pPr lvl="1">
              <a:buFont typeface="Arial" panose="020B0604020202020204" pitchFamily="34" charset="0"/>
              <a:buChar char="•"/>
            </a:pPr>
            <a:r>
              <a:rPr lang="en-US" sz="1800" b="1" i="1" dirty="0">
                <a:solidFill>
                  <a:schemeClr val="tx1"/>
                </a:solidFill>
              </a:rPr>
              <a:t>Product-centered teams </a:t>
            </a:r>
            <a:r>
              <a:rPr lang="en-US" sz="1800" dirty="0">
                <a:solidFill>
                  <a:schemeClr val="tx1"/>
                </a:solidFill>
              </a:rPr>
              <a:t>develop and maintain the same product for the lifetime of the product.</a:t>
            </a:r>
          </a:p>
        </p:txBody>
      </p:sp>
      <p:pic>
        <p:nvPicPr>
          <p:cNvPr id="4" name="Google Shape;91;p16">
            <a:extLst>
              <a:ext uri="{FF2B5EF4-FFF2-40B4-BE49-F238E27FC236}">
                <a16:creationId xmlns:a16="http://schemas.microsoft.com/office/drawing/2014/main" id="{51020FBC-EAAA-45AB-B214-5B9F5E5ABAA7}"/>
              </a:ext>
            </a:extLst>
          </p:cNvPr>
          <p:cNvPicPr preferRelativeResize="0"/>
          <p:nvPr/>
        </p:nvPicPr>
        <p:blipFill>
          <a:blip r:embed="rId3">
            <a:alphaModFix/>
          </a:blip>
          <a:stretch>
            <a:fillRect/>
          </a:stretch>
        </p:blipFill>
        <p:spPr>
          <a:xfrm>
            <a:off x="6357464" y="2125980"/>
            <a:ext cx="4624110" cy="4032283"/>
          </a:xfrm>
          <a:prstGeom prst="rect">
            <a:avLst/>
          </a:prstGeom>
          <a:solidFill>
            <a:schemeClr val="bg1"/>
          </a:solidFill>
          <a:ln w="25400">
            <a:solidFill>
              <a:schemeClr val="accent2"/>
            </a:solidFill>
          </a:ln>
          <a:effectLst/>
        </p:spPr>
      </p:pic>
    </p:spTree>
    <p:extLst>
      <p:ext uri="{BB962C8B-B14F-4D97-AF65-F5344CB8AC3E}">
        <p14:creationId xmlns:p14="http://schemas.microsoft.com/office/powerpoint/2010/main" val="10656821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82246-D5E7-4BC8-974C-6EDBA62A62AC}"/>
              </a:ext>
            </a:extLst>
          </p:cNvPr>
          <p:cNvSpPr>
            <a:spLocks noGrp="1"/>
          </p:cNvSpPr>
          <p:nvPr>
            <p:ph type="title"/>
          </p:nvPr>
        </p:nvSpPr>
        <p:spPr>
          <a:xfrm>
            <a:off x="1095153" y="286603"/>
            <a:ext cx="10060527" cy="1450757"/>
          </a:xfrm>
        </p:spPr>
        <p:txBody>
          <a:bodyPr>
            <a:normAutofit/>
          </a:bodyPr>
          <a:lstStyle/>
          <a:p>
            <a:r>
              <a:rPr lang="en-US" dirty="0">
                <a:solidFill>
                  <a:schemeClr val="tx1"/>
                </a:solidFill>
              </a:rPr>
              <a:t>When is MSA Appropriate?</a:t>
            </a:r>
            <a:br>
              <a:rPr lang="en-US" dirty="0">
                <a:solidFill>
                  <a:schemeClr val="tx1"/>
                </a:solidFill>
              </a:rPr>
            </a:br>
            <a:r>
              <a:rPr lang="en-US" sz="1400" dirty="0">
                <a:hlinkClick r:id="rId2"/>
              </a:rPr>
              <a:t>https://martinfowler.com/bliki/MicroservicePremium.html</a:t>
            </a:r>
            <a:endParaRPr lang="en-US" dirty="0"/>
          </a:p>
        </p:txBody>
      </p:sp>
      <p:sp>
        <p:nvSpPr>
          <p:cNvPr id="3" name="Content Placeholder 2">
            <a:extLst>
              <a:ext uri="{FF2B5EF4-FFF2-40B4-BE49-F238E27FC236}">
                <a16:creationId xmlns:a16="http://schemas.microsoft.com/office/drawing/2014/main" id="{2E64A390-4687-4DC2-9C55-D4F15EB1CDDD}"/>
              </a:ext>
            </a:extLst>
          </p:cNvPr>
          <p:cNvSpPr>
            <a:spLocks noGrp="1"/>
          </p:cNvSpPr>
          <p:nvPr>
            <p:ph idx="1"/>
          </p:nvPr>
        </p:nvSpPr>
        <p:spPr>
          <a:xfrm>
            <a:off x="1095153" y="1915473"/>
            <a:ext cx="4593266" cy="4485327"/>
          </a:xfrm>
        </p:spPr>
        <p:txBody>
          <a:bodyPr anchor="ctr">
            <a:normAutofit fontScale="92500"/>
          </a:bodyPr>
          <a:lstStyle/>
          <a:p>
            <a:r>
              <a:rPr lang="en-US" sz="2400" dirty="0">
                <a:solidFill>
                  <a:schemeClr val="tx1"/>
                </a:solidFill>
              </a:rPr>
              <a:t>The decision to use microservices depends on the complexity of the planned system. </a:t>
            </a:r>
          </a:p>
          <a:p>
            <a:r>
              <a:rPr lang="en-US" sz="2400" dirty="0">
                <a:solidFill>
                  <a:schemeClr val="tx1"/>
                </a:solidFill>
              </a:rPr>
              <a:t>The MSA approach introduces its own set of complexities, such as:</a:t>
            </a:r>
          </a:p>
          <a:p>
            <a:pPr lvl="1">
              <a:buFont typeface="Arial" panose="020B0604020202020204" pitchFamily="34" charset="0"/>
              <a:buChar char="•"/>
            </a:pPr>
            <a:r>
              <a:rPr lang="en-US" sz="2000" dirty="0">
                <a:solidFill>
                  <a:schemeClr val="tx1"/>
                </a:solidFill>
              </a:rPr>
              <a:t>automated deployment and monitoring.</a:t>
            </a:r>
          </a:p>
          <a:p>
            <a:pPr lvl="1">
              <a:buFont typeface="Arial" panose="020B0604020202020204" pitchFamily="34" charset="0"/>
              <a:buChar char="•"/>
            </a:pPr>
            <a:r>
              <a:rPr lang="en-US" sz="2000" dirty="0">
                <a:solidFill>
                  <a:schemeClr val="tx1"/>
                </a:solidFill>
              </a:rPr>
              <a:t>dealing with failure. </a:t>
            </a:r>
          </a:p>
          <a:p>
            <a:pPr lvl="1">
              <a:buFont typeface="Arial" panose="020B0604020202020204" pitchFamily="34" charset="0"/>
              <a:buChar char="•"/>
            </a:pPr>
            <a:r>
              <a:rPr lang="en-US" sz="2000" dirty="0">
                <a:solidFill>
                  <a:schemeClr val="tx1"/>
                </a:solidFill>
              </a:rPr>
              <a:t>gaining eventual consistency.</a:t>
            </a:r>
          </a:p>
          <a:p>
            <a:pPr marL="0" indent="0" algn="ctr">
              <a:buNone/>
            </a:pPr>
            <a:r>
              <a:rPr lang="en-US" sz="2200" b="1" dirty="0">
                <a:solidFill>
                  <a:schemeClr val="tx1"/>
                </a:solidFill>
                <a:highlight>
                  <a:srgbClr val="FFFF00"/>
                </a:highlight>
              </a:rPr>
              <a:t>Don't consider microservices unless you have a system that's too complex to manage as a monolith</a:t>
            </a:r>
            <a:r>
              <a:rPr lang="en-US" sz="2200" dirty="0">
                <a:solidFill>
                  <a:schemeClr val="tx1"/>
                </a:solidFill>
                <a:highlight>
                  <a:srgbClr val="FFFF00"/>
                </a:highlight>
              </a:rPr>
              <a:t>.</a:t>
            </a:r>
          </a:p>
        </p:txBody>
      </p:sp>
      <p:pic>
        <p:nvPicPr>
          <p:cNvPr id="4" name="Google Shape;153;p27">
            <a:extLst>
              <a:ext uri="{FF2B5EF4-FFF2-40B4-BE49-F238E27FC236}">
                <a16:creationId xmlns:a16="http://schemas.microsoft.com/office/drawing/2014/main" id="{03E4FEE3-28AD-4ED0-ADC4-E7B7869A9A51}"/>
              </a:ext>
            </a:extLst>
          </p:cNvPr>
          <p:cNvPicPr preferRelativeResize="0"/>
          <p:nvPr/>
        </p:nvPicPr>
        <p:blipFill>
          <a:blip r:embed="rId3">
            <a:alphaModFix/>
          </a:blip>
          <a:stretch>
            <a:fillRect/>
          </a:stretch>
        </p:blipFill>
        <p:spPr>
          <a:xfrm>
            <a:off x="5831041" y="2275361"/>
            <a:ext cx="5207576" cy="3765550"/>
          </a:xfrm>
          <a:prstGeom prst="rect">
            <a:avLst/>
          </a:prstGeom>
          <a:noFill/>
          <a:ln w="25400">
            <a:solidFill>
              <a:schemeClr val="accent2"/>
            </a:solidFill>
          </a:ln>
          <a:effectLst/>
        </p:spPr>
      </p:pic>
    </p:spTree>
    <p:extLst>
      <p:ext uri="{BB962C8B-B14F-4D97-AF65-F5344CB8AC3E}">
        <p14:creationId xmlns:p14="http://schemas.microsoft.com/office/powerpoint/2010/main" val="41796614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Google Shape;158;p28">
            <a:extLst>
              <a:ext uri="{FF2B5EF4-FFF2-40B4-BE49-F238E27FC236}">
                <a16:creationId xmlns:a16="http://schemas.microsoft.com/office/drawing/2014/main" id="{59334C7C-D3B7-497A-852B-B0C135DED17B}"/>
              </a:ext>
            </a:extLst>
          </p:cNvPr>
          <p:cNvSpPr txBox="1">
            <a:spLocks noGrp="1"/>
          </p:cNvSpPr>
          <p:nvPr>
            <p:ph type="title"/>
          </p:nvPr>
        </p:nvSpPr>
        <p:spPr>
          <a:xfrm>
            <a:off x="1089837" y="472876"/>
            <a:ext cx="9901634" cy="1322525"/>
          </a:xfrm>
          <a:prstGeom prst="rect">
            <a:avLst/>
          </a:prstGeom>
        </p:spPr>
        <p:txBody>
          <a:bodyPr spcFirstLastPara="1" vert="horz" wrap="square" lIns="121900" tIns="121900" rIns="121900" bIns="121900" rtlCol="0" anchor="b" anchorCtr="0">
            <a:noAutofit/>
          </a:bodyPr>
          <a:lstStyle/>
          <a:p>
            <a:r>
              <a:rPr lang="en" dirty="0">
                <a:solidFill>
                  <a:schemeClr val="tx1"/>
                </a:solidFill>
              </a:rPr>
              <a:t>Migration from Monolith to MSA?</a:t>
            </a:r>
            <a:br>
              <a:rPr lang="en" sz="4400" dirty="0">
                <a:solidFill>
                  <a:schemeClr val="tx1"/>
                </a:solidFill>
              </a:rPr>
            </a:br>
            <a:r>
              <a:rPr lang="en-US" sz="1400" dirty="0">
                <a:hlinkClick r:id="rId2"/>
              </a:rPr>
              <a:t>https://martinfowler.com/articles/break-monolith-into-microservices.html</a:t>
            </a:r>
            <a:endParaRPr sz="4400" dirty="0"/>
          </a:p>
        </p:txBody>
      </p:sp>
      <p:sp>
        <p:nvSpPr>
          <p:cNvPr id="3" name="Google Shape;159;p28">
            <a:extLst>
              <a:ext uri="{FF2B5EF4-FFF2-40B4-BE49-F238E27FC236}">
                <a16:creationId xmlns:a16="http://schemas.microsoft.com/office/drawing/2014/main" id="{1EA8B654-756B-4D33-9D05-E21709665F7A}"/>
              </a:ext>
            </a:extLst>
          </p:cNvPr>
          <p:cNvSpPr txBox="1">
            <a:spLocks/>
          </p:cNvSpPr>
          <p:nvPr/>
        </p:nvSpPr>
        <p:spPr>
          <a:xfrm>
            <a:off x="1089838" y="1901951"/>
            <a:ext cx="5615762" cy="4483173"/>
          </a:xfrm>
          <a:prstGeom prst="rect">
            <a:avLst/>
          </a:prstGeom>
        </p:spPr>
        <p:txBody>
          <a:bodyPr spcFirstLastPara="1" vert="horz" wrap="square" lIns="121900" tIns="121900" rIns="121900" bIns="121900" rtlCol="0" anchor="ctr" anchorCtr="0">
            <a:normAutofit fontScale="92500" lnSpcReduction="2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nSpc>
                <a:spcPct val="100000"/>
              </a:lnSpc>
              <a:buSzPts val="1400"/>
              <a:buNone/>
            </a:pPr>
            <a:r>
              <a:rPr lang="en-US" sz="2400" dirty="0">
                <a:solidFill>
                  <a:schemeClr val="tx1"/>
                </a:solidFill>
              </a:rPr>
              <a:t>Developers must decide what type of structure is appropriate for their application.</a:t>
            </a:r>
          </a:p>
          <a:p>
            <a:pPr marL="0" indent="0">
              <a:lnSpc>
                <a:spcPct val="100000"/>
              </a:lnSpc>
              <a:buSzPts val="1400"/>
              <a:buNone/>
            </a:pPr>
            <a:r>
              <a:rPr lang="en-US" sz="2400" dirty="0">
                <a:solidFill>
                  <a:schemeClr val="tx1"/>
                </a:solidFill>
              </a:rPr>
              <a:t>Should you start with a monolith and evolve it to MSA if needed?</a:t>
            </a:r>
          </a:p>
          <a:p>
            <a:pPr marL="0" indent="0">
              <a:lnSpc>
                <a:spcPct val="100000"/>
              </a:lnSpc>
              <a:buSzPts val="1400"/>
              <a:buNone/>
            </a:pPr>
            <a:r>
              <a:rPr lang="en-US" sz="2000" dirty="0">
                <a:solidFill>
                  <a:schemeClr val="tx1"/>
                </a:solidFill>
              </a:rPr>
              <a:t>Pros:</a:t>
            </a:r>
          </a:p>
          <a:p>
            <a:pPr lvl="1">
              <a:spcBef>
                <a:spcPts val="0"/>
              </a:spcBef>
              <a:buFont typeface="Arial" panose="020B0604020202020204" pitchFamily="34" charset="0"/>
              <a:buChar char="•"/>
            </a:pPr>
            <a:r>
              <a:rPr lang="en-US" sz="1800" dirty="0">
                <a:solidFill>
                  <a:schemeClr val="tx1"/>
                </a:solidFill>
              </a:rPr>
              <a:t>It’s what most MSA ‘success stories’ have done.</a:t>
            </a:r>
          </a:p>
          <a:p>
            <a:pPr lvl="1">
              <a:spcBef>
                <a:spcPts val="0"/>
              </a:spcBef>
              <a:buFont typeface="Arial" panose="020B0604020202020204" pitchFamily="34" charset="0"/>
              <a:buChar char="•"/>
            </a:pPr>
            <a:r>
              <a:rPr lang="en-US" sz="1800" dirty="0">
                <a:solidFill>
                  <a:schemeClr val="tx1"/>
                </a:solidFill>
              </a:rPr>
              <a:t>Do we really know where to draw all the service boundaries before we have a Minimum Viable Product (MVP)?</a:t>
            </a:r>
          </a:p>
          <a:p>
            <a:pPr marL="0" indent="0">
              <a:lnSpc>
                <a:spcPct val="100000"/>
              </a:lnSpc>
              <a:spcBef>
                <a:spcPts val="0"/>
              </a:spcBef>
              <a:buNone/>
            </a:pPr>
            <a:r>
              <a:rPr lang="en-US" sz="2000" dirty="0">
                <a:solidFill>
                  <a:schemeClr val="tx1"/>
                </a:solidFill>
              </a:rPr>
              <a:t>Cons:</a:t>
            </a:r>
          </a:p>
          <a:p>
            <a:pPr lvl="1">
              <a:spcBef>
                <a:spcPts val="0"/>
              </a:spcBef>
              <a:buFont typeface="Arial" panose="020B0604020202020204" pitchFamily="34" charset="0"/>
              <a:buChar char="•"/>
            </a:pPr>
            <a:r>
              <a:rPr lang="en-US" sz="1800" dirty="0">
                <a:solidFill>
                  <a:schemeClr val="tx1"/>
                </a:solidFill>
              </a:rPr>
              <a:t>The monolith’s parts will inevitably be tightly coupled and difficult to decouple. </a:t>
            </a:r>
          </a:p>
          <a:p>
            <a:pPr lvl="1">
              <a:spcBef>
                <a:spcPts val="0"/>
              </a:spcBef>
              <a:buFont typeface="Arial" panose="020B0604020202020204" pitchFamily="34" charset="0"/>
              <a:buChar char="•"/>
            </a:pPr>
            <a:r>
              <a:rPr lang="en-US" sz="1800" dirty="0">
                <a:solidFill>
                  <a:schemeClr val="tx1"/>
                </a:solidFill>
              </a:rPr>
              <a:t>Good module separation in a monolith might not be the same as good service boundaries.</a:t>
            </a:r>
          </a:p>
        </p:txBody>
      </p:sp>
      <p:pic>
        <p:nvPicPr>
          <p:cNvPr id="4" name="Google Shape;160;p28">
            <a:extLst>
              <a:ext uri="{FF2B5EF4-FFF2-40B4-BE49-F238E27FC236}">
                <a16:creationId xmlns:a16="http://schemas.microsoft.com/office/drawing/2014/main" id="{28C6471E-9B89-419A-99C8-D9348EBD2ABC}"/>
              </a:ext>
            </a:extLst>
          </p:cNvPr>
          <p:cNvPicPr preferRelativeResize="0"/>
          <p:nvPr/>
        </p:nvPicPr>
        <p:blipFill>
          <a:blip r:embed="rId3">
            <a:alphaModFix/>
          </a:blip>
          <a:stretch>
            <a:fillRect/>
          </a:stretch>
        </p:blipFill>
        <p:spPr>
          <a:xfrm>
            <a:off x="6788615" y="2057339"/>
            <a:ext cx="4085846" cy="2060794"/>
          </a:xfrm>
          <a:prstGeom prst="rect">
            <a:avLst/>
          </a:prstGeom>
          <a:noFill/>
          <a:ln w="25400">
            <a:solidFill>
              <a:schemeClr val="accent2"/>
            </a:solidFill>
          </a:ln>
          <a:effectLst/>
        </p:spPr>
      </p:pic>
      <p:pic>
        <p:nvPicPr>
          <p:cNvPr id="5" name="Google Shape;167;p29">
            <a:extLst>
              <a:ext uri="{FF2B5EF4-FFF2-40B4-BE49-F238E27FC236}">
                <a16:creationId xmlns:a16="http://schemas.microsoft.com/office/drawing/2014/main" id="{7BD601E0-7439-448E-BB25-B235155DB1BA}"/>
              </a:ext>
            </a:extLst>
          </p:cNvPr>
          <p:cNvPicPr preferRelativeResize="0"/>
          <p:nvPr/>
        </p:nvPicPr>
        <p:blipFill>
          <a:blip r:embed="rId4">
            <a:alphaModFix/>
          </a:blip>
          <a:stretch>
            <a:fillRect/>
          </a:stretch>
        </p:blipFill>
        <p:spPr>
          <a:xfrm>
            <a:off x="6788615" y="4314438"/>
            <a:ext cx="4085846" cy="1895862"/>
          </a:xfrm>
          <a:prstGeom prst="rect">
            <a:avLst/>
          </a:prstGeom>
          <a:solidFill>
            <a:schemeClr val="bg1"/>
          </a:solidFill>
          <a:ln w="25400">
            <a:solidFill>
              <a:schemeClr val="accent2"/>
            </a:solidFill>
          </a:ln>
          <a:effectLst/>
        </p:spPr>
      </p:pic>
    </p:spTree>
    <p:extLst>
      <p:ext uri="{BB962C8B-B14F-4D97-AF65-F5344CB8AC3E}">
        <p14:creationId xmlns:p14="http://schemas.microsoft.com/office/powerpoint/2010/main" val="16149262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570AB6-3B39-40D8-B72F-72451F62EF4F}"/>
              </a:ext>
            </a:extLst>
          </p:cNvPr>
          <p:cNvSpPr>
            <a:spLocks noGrp="1"/>
          </p:cNvSpPr>
          <p:nvPr>
            <p:ph type="title"/>
          </p:nvPr>
        </p:nvSpPr>
        <p:spPr>
          <a:xfrm>
            <a:off x="1111102" y="286603"/>
            <a:ext cx="8821895" cy="1450757"/>
          </a:xfrm>
        </p:spPr>
        <p:txBody>
          <a:bodyPr>
            <a:normAutofit/>
          </a:bodyPr>
          <a:lstStyle/>
          <a:p>
            <a:r>
              <a:rPr lang="en-US" dirty="0">
                <a:solidFill>
                  <a:schemeClr val="tx1"/>
                </a:solidFill>
              </a:rPr>
              <a:t>MSA and Containerization</a:t>
            </a:r>
            <a:br>
              <a:rPr lang="en-US" dirty="0"/>
            </a:br>
            <a:r>
              <a:rPr lang="en-US" sz="1400" dirty="0">
                <a:hlinkClick r:id="rId2"/>
              </a:rPr>
              <a:t>https://docs.microsoft.com/en-us/dotnet/architecture/microservices/container-docker-introduction/</a:t>
            </a:r>
            <a:endParaRPr lang="en-US" dirty="0"/>
          </a:p>
        </p:txBody>
      </p:sp>
      <p:sp>
        <p:nvSpPr>
          <p:cNvPr id="3" name="Content Placeholder 2">
            <a:extLst>
              <a:ext uri="{FF2B5EF4-FFF2-40B4-BE49-F238E27FC236}">
                <a16:creationId xmlns:a16="http://schemas.microsoft.com/office/drawing/2014/main" id="{9482A86F-2741-4DC2-872B-BA27DB5F9A63}"/>
              </a:ext>
            </a:extLst>
          </p:cNvPr>
          <p:cNvSpPr>
            <a:spLocks noGrp="1"/>
          </p:cNvSpPr>
          <p:nvPr>
            <p:ph idx="1"/>
          </p:nvPr>
        </p:nvSpPr>
        <p:spPr>
          <a:xfrm>
            <a:off x="1111102" y="1942253"/>
            <a:ext cx="5715000" cy="4427196"/>
          </a:xfrm>
        </p:spPr>
        <p:txBody>
          <a:bodyPr anchor="ctr">
            <a:normAutofit/>
          </a:bodyPr>
          <a:lstStyle/>
          <a:p>
            <a:pPr>
              <a:lnSpc>
                <a:spcPct val="100000"/>
              </a:lnSpc>
            </a:pPr>
            <a:r>
              <a:rPr lang="en-US" dirty="0">
                <a:solidFill>
                  <a:schemeClr val="tx1"/>
                </a:solidFill>
              </a:rPr>
              <a:t>An application, its dependencies, and its configuration are packaged together as a container image (containerized) and tested as a unit. Then deployed as a container instance to the host operating system.</a:t>
            </a:r>
          </a:p>
          <a:p>
            <a:pPr>
              <a:lnSpc>
                <a:spcPct val="100000"/>
              </a:lnSpc>
            </a:pPr>
            <a:r>
              <a:rPr lang="en-US" dirty="0">
                <a:solidFill>
                  <a:schemeClr val="tx1"/>
                </a:solidFill>
              </a:rPr>
              <a:t>Software containers act as standard units of software deployment. They contain different code and dependencies. </a:t>
            </a:r>
          </a:p>
          <a:p>
            <a:pPr>
              <a:lnSpc>
                <a:spcPct val="100000"/>
              </a:lnSpc>
            </a:pPr>
            <a:r>
              <a:rPr lang="en-US" dirty="0">
                <a:solidFill>
                  <a:schemeClr val="tx1"/>
                </a:solidFill>
              </a:rPr>
              <a:t>Each container can run a whole web application or just a single service.</a:t>
            </a:r>
          </a:p>
          <a:p>
            <a:pPr>
              <a:lnSpc>
                <a:spcPct val="100000"/>
              </a:lnSpc>
            </a:pPr>
            <a:r>
              <a:rPr lang="en-US" dirty="0">
                <a:solidFill>
                  <a:schemeClr val="tx1"/>
                </a:solidFill>
              </a:rPr>
              <a:t>Containers offer the benefits of isolation, portability, agility, reliability, scalability, and control.</a:t>
            </a:r>
          </a:p>
        </p:txBody>
      </p:sp>
      <p:pic>
        <p:nvPicPr>
          <p:cNvPr id="1026" name="Picture 2" descr="Diagram showing four containers running in a VM or a server.">
            <a:extLst>
              <a:ext uri="{FF2B5EF4-FFF2-40B4-BE49-F238E27FC236}">
                <a16:creationId xmlns:a16="http://schemas.microsoft.com/office/drawing/2014/main" id="{6DB1FD8D-6B5F-405F-9E89-45B093C6329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13021" y="2181280"/>
            <a:ext cx="3980609" cy="2996514"/>
          </a:xfrm>
          <a:prstGeom prst="rect">
            <a:avLst/>
          </a:prstGeom>
          <a:noFill/>
          <a:ln w="25400">
            <a:solidFill>
              <a:schemeClr val="accent2"/>
            </a:solidFill>
          </a:ln>
          <a:effectLst/>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B7F0758F-D901-4AD9-9037-362665911F97}"/>
              </a:ext>
            </a:extLst>
          </p:cNvPr>
          <p:cNvSpPr/>
          <p:nvPr/>
        </p:nvSpPr>
        <p:spPr>
          <a:xfrm>
            <a:off x="6901063" y="5199848"/>
            <a:ext cx="4009118" cy="923330"/>
          </a:xfrm>
          <a:prstGeom prst="rect">
            <a:avLst/>
          </a:prstGeom>
          <a:solidFill>
            <a:schemeClr val="accent2">
              <a:lumMod val="20000"/>
              <a:lumOff val="80000"/>
            </a:schemeClr>
          </a:solidFill>
          <a:ln w="25400">
            <a:solidFill>
              <a:schemeClr val="accent2"/>
            </a:solidFill>
          </a:ln>
          <a:effectLst/>
        </p:spPr>
        <p:txBody>
          <a:bodyPr wrap="square">
            <a:spAutoFit/>
          </a:bodyPr>
          <a:lstStyle/>
          <a:p>
            <a:r>
              <a:rPr lang="en-US" dirty="0"/>
              <a:t>Docker host is a container host, and App1, App2, Svc 1, and Svc 2 are containerized applications or services.</a:t>
            </a:r>
          </a:p>
        </p:txBody>
      </p:sp>
    </p:spTree>
    <p:extLst>
      <p:ext uri="{BB962C8B-B14F-4D97-AF65-F5344CB8AC3E}">
        <p14:creationId xmlns:p14="http://schemas.microsoft.com/office/powerpoint/2010/main" val="31377613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Google Shape;141;p25">
            <a:extLst>
              <a:ext uri="{FF2B5EF4-FFF2-40B4-BE49-F238E27FC236}">
                <a16:creationId xmlns:a16="http://schemas.microsoft.com/office/drawing/2014/main" id="{1C0C01ED-F607-4D4F-8B07-B707682A53EF}"/>
              </a:ext>
            </a:extLst>
          </p:cNvPr>
          <p:cNvPicPr preferRelativeResize="0"/>
          <p:nvPr/>
        </p:nvPicPr>
        <p:blipFill>
          <a:blip r:embed="rId2">
            <a:alphaModFix/>
          </a:blip>
          <a:stretch>
            <a:fillRect/>
          </a:stretch>
        </p:blipFill>
        <p:spPr>
          <a:xfrm>
            <a:off x="738486" y="384048"/>
            <a:ext cx="10715028" cy="6089904"/>
          </a:xfrm>
          <a:prstGeom prst="rect">
            <a:avLst/>
          </a:prstGeom>
          <a:noFill/>
          <a:ln w="25400">
            <a:solidFill>
              <a:schemeClr val="accent2"/>
            </a:solidFill>
          </a:ln>
          <a:effectLst/>
        </p:spPr>
      </p:pic>
    </p:spTree>
    <p:extLst>
      <p:ext uri="{BB962C8B-B14F-4D97-AF65-F5344CB8AC3E}">
        <p14:creationId xmlns:p14="http://schemas.microsoft.com/office/powerpoint/2010/main" val="111628519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C9978-6863-4BC5-BB3C-03FD0CDE2B10}"/>
              </a:ext>
            </a:extLst>
          </p:cNvPr>
          <p:cNvSpPr>
            <a:spLocks noGrp="1"/>
          </p:cNvSpPr>
          <p:nvPr>
            <p:ph type="title"/>
          </p:nvPr>
        </p:nvSpPr>
        <p:spPr>
          <a:xfrm>
            <a:off x="1178752" y="286603"/>
            <a:ext cx="9976927" cy="1450757"/>
          </a:xfrm>
        </p:spPr>
        <p:txBody>
          <a:bodyPr>
            <a:normAutofit/>
          </a:bodyPr>
          <a:lstStyle/>
          <a:p>
            <a:r>
              <a:rPr lang="en-US" dirty="0">
                <a:solidFill>
                  <a:schemeClr val="tx1"/>
                </a:solidFill>
              </a:rPr>
              <a:t>Microservices Tutorial (1/3)</a:t>
            </a:r>
            <a:br>
              <a:rPr lang="en-US" dirty="0">
                <a:solidFill>
                  <a:schemeClr val="tx1"/>
                </a:solidFill>
              </a:rPr>
            </a:br>
            <a:r>
              <a:rPr lang="en-US" sz="1400" dirty="0">
                <a:hlinkClick r:id="rId2"/>
              </a:rPr>
              <a:t>https://dotnet.microsoft.com/learn/aspnet/microservice-tutorial/intro</a:t>
            </a:r>
            <a:br>
              <a:rPr lang="en-US" sz="1400" dirty="0"/>
            </a:br>
            <a:r>
              <a:rPr lang="en-US" sz="1400" dirty="0">
                <a:hlinkClick r:id="rId3"/>
              </a:rPr>
              <a:t>https://dotnet.microsoft.com/learn/aspnet/microservice-tutorial/create</a:t>
            </a:r>
            <a:endParaRPr lang="en-US" dirty="0"/>
          </a:p>
        </p:txBody>
      </p:sp>
      <p:sp>
        <p:nvSpPr>
          <p:cNvPr id="3" name="Content Placeholder 2">
            <a:extLst>
              <a:ext uri="{FF2B5EF4-FFF2-40B4-BE49-F238E27FC236}">
                <a16:creationId xmlns:a16="http://schemas.microsoft.com/office/drawing/2014/main" id="{27D79E90-513D-4728-B77F-A2C51D53C225}"/>
              </a:ext>
            </a:extLst>
          </p:cNvPr>
          <p:cNvSpPr>
            <a:spLocks noGrp="1"/>
          </p:cNvSpPr>
          <p:nvPr>
            <p:ph idx="1"/>
          </p:nvPr>
        </p:nvSpPr>
        <p:spPr>
          <a:xfrm>
            <a:off x="927100" y="1902985"/>
            <a:ext cx="7110797" cy="4501976"/>
          </a:xfrm>
        </p:spPr>
        <p:txBody>
          <a:bodyPr anchor="ctr">
            <a:normAutofit fontScale="92500" lnSpcReduction="20000"/>
          </a:bodyPr>
          <a:lstStyle/>
          <a:p>
            <a:pPr marL="749808" lvl="1" indent="-457200">
              <a:spcAft>
                <a:spcPts val="0"/>
              </a:spcAft>
              <a:buFont typeface="+mj-lt"/>
              <a:buAutoNum type="arabicPeriod"/>
            </a:pPr>
            <a:r>
              <a:rPr lang="en-US" sz="2000" dirty="0">
                <a:solidFill>
                  <a:schemeClr val="tx1"/>
                </a:solidFill>
              </a:rPr>
              <a:t>Create a new </a:t>
            </a:r>
            <a:r>
              <a:rPr lang="en-US" sz="2000" dirty="0" err="1">
                <a:solidFill>
                  <a:schemeClr val="tx1"/>
                </a:solidFill>
              </a:rPr>
              <a:t>api</a:t>
            </a:r>
            <a:r>
              <a:rPr lang="en-US" sz="2000" dirty="0">
                <a:solidFill>
                  <a:schemeClr val="tx1"/>
                </a:solidFill>
              </a:rPr>
              <a:t> with </a:t>
            </a:r>
            <a:r>
              <a:rPr lang="en-US" sz="2000" dirty="0">
                <a:solidFill>
                  <a:srgbClr val="FF0000"/>
                </a:solidFill>
              </a:rPr>
              <a:t>dotnet new </a:t>
            </a:r>
            <a:r>
              <a:rPr lang="en-US" sz="2000" dirty="0" err="1">
                <a:solidFill>
                  <a:srgbClr val="FF0000"/>
                </a:solidFill>
              </a:rPr>
              <a:t>webapi</a:t>
            </a:r>
            <a:r>
              <a:rPr lang="en-US" sz="2000" dirty="0">
                <a:solidFill>
                  <a:srgbClr val="FF0000"/>
                </a:solidFill>
              </a:rPr>
              <a:t> -o </a:t>
            </a:r>
            <a:r>
              <a:rPr lang="en-US" sz="2000" dirty="0" err="1">
                <a:solidFill>
                  <a:srgbClr val="FF0000"/>
                </a:solidFill>
              </a:rPr>
              <a:t>myMicroservice</a:t>
            </a:r>
            <a:r>
              <a:rPr lang="en-US" sz="2000" dirty="0">
                <a:solidFill>
                  <a:srgbClr val="FF0000"/>
                </a:solidFill>
              </a:rPr>
              <a:t> --no-https</a:t>
            </a:r>
            <a:r>
              <a:rPr lang="en-US" sz="2000" dirty="0">
                <a:solidFill>
                  <a:schemeClr val="tx1"/>
                </a:solidFill>
              </a:rPr>
              <a:t>. This creates the template </a:t>
            </a:r>
            <a:r>
              <a:rPr lang="en-US" sz="2000" u="sng" dirty="0" err="1">
                <a:solidFill>
                  <a:schemeClr val="tx1"/>
                </a:solidFill>
              </a:rPr>
              <a:t>WeatherForecast</a:t>
            </a:r>
            <a:r>
              <a:rPr lang="en-US" sz="2000" u="sng" dirty="0">
                <a:solidFill>
                  <a:schemeClr val="tx1"/>
                </a:solidFill>
              </a:rPr>
              <a:t> API.</a:t>
            </a:r>
            <a:r>
              <a:rPr lang="en-US" sz="2000" u="sng" dirty="0"/>
              <a:t> </a:t>
            </a:r>
          </a:p>
          <a:p>
            <a:pPr marL="749808" lvl="1" indent="-457200">
              <a:spcAft>
                <a:spcPts val="0"/>
              </a:spcAft>
              <a:buFont typeface="+mj-lt"/>
              <a:buAutoNum type="arabicPeriod"/>
            </a:pPr>
            <a:r>
              <a:rPr lang="en-US" sz="2000" dirty="0">
                <a:solidFill>
                  <a:srgbClr val="FF0000"/>
                </a:solidFill>
              </a:rPr>
              <a:t>cd </a:t>
            </a:r>
            <a:r>
              <a:rPr lang="en-US" sz="2000" dirty="0" err="1">
                <a:solidFill>
                  <a:srgbClr val="FF0000"/>
                </a:solidFill>
              </a:rPr>
              <a:t>myMicroservice</a:t>
            </a:r>
            <a:r>
              <a:rPr lang="en-US" sz="2000" dirty="0"/>
              <a:t> </a:t>
            </a:r>
            <a:r>
              <a:rPr lang="en-US" sz="2000" dirty="0">
                <a:solidFill>
                  <a:schemeClr val="tx1"/>
                </a:solidFill>
              </a:rPr>
              <a:t>into the new directory.</a:t>
            </a:r>
          </a:p>
          <a:p>
            <a:pPr marL="749808" lvl="1" indent="-457200">
              <a:spcAft>
                <a:spcPts val="0"/>
              </a:spcAft>
              <a:buFont typeface="+mj-lt"/>
              <a:buAutoNum type="arabicPeriod"/>
            </a:pPr>
            <a:r>
              <a:rPr lang="en-US" sz="2000" dirty="0">
                <a:solidFill>
                  <a:schemeClr val="tx1"/>
                </a:solidFill>
              </a:rPr>
              <a:t>Run it with</a:t>
            </a:r>
            <a:r>
              <a:rPr lang="en-US" sz="2000" dirty="0"/>
              <a:t> </a:t>
            </a:r>
            <a:r>
              <a:rPr lang="en-US" sz="2000" dirty="0">
                <a:solidFill>
                  <a:srgbClr val="FF0000"/>
                </a:solidFill>
              </a:rPr>
              <a:t>dotnet run</a:t>
            </a:r>
            <a:r>
              <a:rPr lang="en-US" sz="2000" dirty="0">
                <a:solidFill>
                  <a:schemeClr val="tx1"/>
                </a:solidFill>
              </a:rPr>
              <a:t>.</a:t>
            </a:r>
          </a:p>
          <a:p>
            <a:pPr marL="749808" lvl="1" indent="-457200">
              <a:spcAft>
                <a:spcPts val="0"/>
              </a:spcAft>
              <a:buFont typeface="+mj-lt"/>
              <a:buAutoNum type="arabicPeriod"/>
            </a:pPr>
            <a:r>
              <a:rPr lang="en-US" sz="2000" dirty="0">
                <a:solidFill>
                  <a:schemeClr val="tx1"/>
                </a:solidFill>
              </a:rPr>
              <a:t>Make sure you have Docker with</a:t>
            </a:r>
            <a:r>
              <a:rPr lang="en-US" sz="2000" dirty="0"/>
              <a:t> </a:t>
            </a:r>
            <a:r>
              <a:rPr lang="en-US" sz="2000" dirty="0">
                <a:solidFill>
                  <a:srgbClr val="FF0000"/>
                </a:solidFill>
              </a:rPr>
              <a:t>docker –version </a:t>
            </a:r>
            <a:r>
              <a:rPr lang="en-US" sz="2000" dirty="0">
                <a:solidFill>
                  <a:schemeClr val="tx1"/>
                </a:solidFill>
              </a:rPr>
              <a:t>or download Docker</a:t>
            </a:r>
            <a:r>
              <a:rPr lang="en-US" sz="2000" dirty="0"/>
              <a:t> </a:t>
            </a:r>
            <a:r>
              <a:rPr lang="en-US" sz="2000" dirty="0">
                <a:hlinkClick r:id="rId4"/>
              </a:rPr>
              <a:t>here</a:t>
            </a:r>
            <a:r>
              <a:rPr lang="en-US" sz="2000" dirty="0">
                <a:solidFill>
                  <a:schemeClr val="tx1"/>
                </a:solidFill>
              </a:rPr>
              <a:t>.</a:t>
            </a:r>
          </a:p>
          <a:p>
            <a:pPr marL="749808" lvl="1" indent="-457200">
              <a:spcAft>
                <a:spcPts val="0"/>
              </a:spcAft>
              <a:buFont typeface="+mj-lt"/>
              <a:buAutoNum type="arabicPeriod"/>
            </a:pPr>
            <a:r>
              <a:rPr lang="en-US" sz="2000" dirty="0">
                <a:solidFill>
                  <a:schemeClr val="tx1"/>
                </a:solidFill>
              </a:rPr>
              <a:t>Create a </a:t>
            </a:r>
            <a:r>
              <a:rPr lang="en-US" sz="2000" b="1" i="1" u="sng" dirty="0" err="1">
                <a:solidFill>
                  <a:schemeClr val="tx1"/>
                </a:solidFill>
              </a:rPr>
              <a:t>Dockerfile</a:t>
            </a:r>
            <a:r>
              <a:rPr lang="en-US" sz="2000" dirty="0">
                <a:solidFill>
                  <a:schemeClr val="tx1"/>
                </a:solidFill>
              </a:rPr>
              <a:t> with</a:t>
            </a:r>
            <a:r>
              <a:rPr lang="en-US" sz="2000" dirty="0"/>
              <a:t> </a:t>
            </a:r>
            <a:r>
              <a:rPr lang="en-US" sz="2000" dirty="0">
                <a:solidFill>
                  <a:srgbClr val="FF0000"/>
                </a:solidFill>
              </a:rPr>
              <a:t>vim </a:t>
            </a:r>
            <a:r>
              <a:rPr lang="en-US" sz="2000" dirty="0" err="1">
                <a:solidFill>
                  <a:srgbClr val="FF0000"/>
                </a:solidFill>
              </a:rPr>
              <a:t>dockerfile</a:t>
            </a:r>
            <a:r>
              <a:rPr lang="en-US" sz="2000" dirty="0"/>
              <a:t> </a:t>
            </a:r>
            <a:r>
              <a:rPr lang="en-US" sz="2000" dirty="0">
                <a:solidFill>
                  <a:schemeClr val="tx1"/>
                </a:solidFill>
              </a:rPr>
              <a:t>(No suffix).</a:t>
            </a:r>
          </a:p>
          <a:p>
            <a:pPr marL="749808" lvl="1" indent="-457200">
              <a:spcAft>
                <a:spcPts val="0"/>
              </a:spcAft>
              <a:buFont typeface="+mj-lt"/>
              <a:buAutoNum type="arabicPeriod"/>
            </a:pPr>
            <a:r>
              <a:rPr lang="en-US" sz="2000" dirty="0">
                <a:solidFill>
                  <a:schemeClr val="tx1"/>
                </a:solidFill>
              </a:rPr>
              <a:t>Add the text to the right to the </a:t>
            </a:r>
            <a:r>
              <a:rPr lang="en-US" sz="2000" dirty="0" err="1">
                <a:solidFill>
                  <a:schemeClr val="tx1"/>
                </a:solidFill>
              </a:rPr>
              <a:t>Dockerfile</a:t>
            </a:r>
            <a:r>
              <a:rPr lang="en-US" sz="2000" dirty="0">
                <a:solidFill>
                  <a:schemeClr val="tx1"/>
                </a:solidFill>
              </a:rPr>
              <a:t>.</a:t>
            </a:r>
          </a:p>
          <a:p>
            <a:pPr marL="749808" lvl="1" indent="-457200">
              <a:spcAft>
                <a:spcPts val="0"/>
              </a:spcAft>
              <a:buFont typeface="+mj-lt"/>
              <a:buAutoNum type="arabicPeriod"/>
            </a:pPr>
            <a:r>
              <a:rPr lang="en-US" sz="2000" dirty="0">
                <a:solidFill>
                  <a:schemeClr val="tx1"/>
                </a:solidFill>
              </a:rPr>
              <a:t>Build the Docker Image with ‘</a:t>
            </a:r>
            <a:r>
              <a:rPr lang="en-US" sz="2000" dirty="0">
                <a:solidFill>
                  <a:srgbClr val="FF0000"/>
                </a:solidFill>
              </a:rPr>
              <a:t>docker build -t </a:t>
            </a:r>
            <a:r>
              <a:rPr lang="en-US" sz="2000" dirty="0" err="1">
                <a:solidFill>
                  <a:srgbClr val="FF0000"/>
                </a:solidFill>
              </a:rPr>
              <a:t>mymicroservice</a:t>
            </a:r>
            <a:r>
              <a:rPr lang="en-US" sz="2000" dirty="0">
                <a:solidFill>
                  <a:srgbClr val="FF0000"/>
                </a:solidFill>
              </a:rPr>
              <a:t> .</a:t>
            </a:r>
            <a:r>
              <a:rPr lang="en-US" sz="2000" dirty="0">
                <a:solidFill>
                  <a:schemeClr val="tx1"/>
                </a:solidFill>
              </a:rPr>
              <a:t>’. The image is tagged as ‘</a:t>
            </a:r>
            <a:r>
              <a:rPr lang="en-US" sz="2000" dirty="0" err="1">
                <a:solidFill>
                  <a:schemeClr val="tx1"/>
                </a:solidFill>
              </a:rPr>
              <a:t>mymicroservice</a:t>
            </a:r>
            <a:r>
              <a:rPr lang="en-US" sz="2000" dirty="0">
                <a:solidFill>
                  <a:schemeClr val="tx1"/>
                </a:solidFill>
              </a:rPr>
              <a:t>’. </a:t>
            </a:r>
          </a:p>
          <a:p>
            <a:pPr marL="749808" lvl="1" indent="-457200">
              <a:spcAft>
                <a:spcPts val="0"/>
              </a:spcAft>
              <a:buFont typeface="+mj-lt"/>
              <a:buAutoNum type="arabicPeriod"/>
            </a:pPr>
            <a:r>
              <a:rPr lang="en-US" sz="2000" dirty="0">
                <a:solidFill>
                  <a:schemeClr val="tx1"/>
                </a:solidFill>
              </a:rPr>
              <a:t>Check that the image is created with</a:t>
            </a:r>
            <a:r>
              <a:rPr lang="en-US" sz="2000" dirty="0"/>
              <a:t> </a:t>
            </a:r>
            <a:r>
              <a:rPr lang="en-US" sz="2000" dirty="0">
                <a:solidFill>
                  <a:srgbClr val="FF0000"/>
                </a:solidFill>
              </a:rPr>
              <a:t>docker image ls</a:t>
            </a:r>
            <a:r>
              <a:rPr lang="en-US" sz="2000" dirty="0">
                <a:solidFill>
                  <a:schemeClr val="tx1"/>
                </a:solidFill>
              </a:rPr>
              <a:t>.</a:t>
            </a:r>
          </a:p>
          <a:p>
            <a:pPr marL="749808" lvl="1" indent="-457200">
              <a:spcAft>
                <a:spcPts val="0"/>
              </a:spcAft>
              <a:buFont typeface="+mj-lt"/>
              <a:buAutoNum type="arabicPeriod"/>
            </a:pPr>
            <a:r>
              <a:rPr lang="en-US" sz="2000" dirty="0">
                <a:solidFill>
                  <a:schemeClr val="tx1"/>
                </a:solidFill>
              </a:rPr>
              <a:t>Run the service in the container with ‘</a:t>
            </a:r>
            <a:r>
              <a:rPr lang="en-US" sz="2000" dirty="0">
                <a:solidFill>
                  <a:srgbClr val="FF0000"/>
                </a:solidFill>
              </a:rPr>
              <a:t>docker run -it -p 3000:80 --name </a:t>
            </a:r>
            <a:r>
              <a:rPr lang="en-US" sz="2000" dirty="0" err="1">
                <a:solidFill>
                  <a:srgbClr val="FF0000"/>
                </a:solidFill>
              </a:rPr>
              <a:t>mymicroservicecontainer</a:t>
            </a:r>
            <a:r>
              <a:rPr lang="en-US" sz="2000" dirty="0">
                <a:solidFill>
                  <a:srgbClr val="FF0000"/>
                </a:solidFill>
              </a:rPr>
              <a:t> </a:t>
            </a:r>
            <a:r>
              <a:rPr lang="en-US" sz="2000" dirty="0" err="1">
                <a:solidFill>
                  <a:srgbClr val="FF0000"/>
                </a:solidFill>
              </a:rPr>
              <a:t>mymicroservice</a:t>
            </a:r>
            <a:r>
              <a:rPr lang="en-US" sz="2000" dirty="0">
                <a:solidFill>
                  <a:schemeClr val="tx1"/>
                </a:solidFill>
              </a:rPr>
              <a:t>’.</a:t>
            </a:r>
          </a:p>
          <a:p>
            <a:pPr marL="749808" lvl="1" indent="-457200">
              <a:spcAft>
                <a:spcPts val="0"/>
              </a:spcAft>
              <a:buFont typeface="+mj-lt"/>
              <a:buAutoNum type="arabicPeriod"/>
            </a:pPr>
            <a:r>
              <a:rPr lang="en-US" sz="2000" dirty="0">
                <a:solidFill>
                  <a:schemeClr val="tx1"/>
                </a:solidFill>
              </a:rPr>
              <a:t>Verify that the container is running with</a:t>
            </a:r>
            <a:r>
              <a:rPr lang="en-US" sz="2000" dirty="0"/>
              <a:t> </a:t>
            </a:r>
            <a:r>
              <a:rPr lang="en-US" sz="2000" dirty="0">
                <a:solidFill>
                  <a:srgbClr val="FF0000"/>
                </a:solidFill>
              </a:rPr>
              <a:t>docker ps</a:t>
            </a:r>
            <a:r>
              <a:rPr lang="en-US" sz="2000" dirty="0">
                <a:solidFill>
                  <a:schemeClr val="tx1"/>
                </a:solidFill>
              </a:rPr>
              <a:t>. </a:t>
            </a:r>
          </a:p>
          <a:p>
            <a:pPr marL="749808" lvl="1" indent="-457200">
              <a:spcAft>
                <a:spcPts val="0"/>
              </a:spcAft>
              <a:buFont typeface="+mj-lt"/>
              <a:buAutoNum type="arabicPeriod"/>
            </a:pPr>
            <a:r>
              <a:rPr lang="en-US" sz="2000" dirty="0">
                <a:solidFill>
                  <a:schemeClr val="tx1"/>
                </a:solidFill>
              </a:rPr>
              <a:t>Access the running app at </a:t>
            </a:r>
            <a:r>
              <a:rPr lang="en-US" sz="2000" dirty="0">
                <a:solidFill>
                  <a:srgbClr val="FF0000"/>
                </a:solidFill>
              </a:rPr>
              <a:t>http://localhost:3000/WeatherForecast</a:t>
            </a:r>
            <a:r>
              <a:rPr lang="en-US" sz="2000" dirty="0">
                <a:solidFill>
                  <a:schemeClr val="tx1"/>
                </a:solidFill>
              </a:rPr>
              <a:t>.</a:t>
            </a:r>
          </a:p>
        </p:txBody>
      </p:sp>
      <p:pic>
        <p:nvPicPr>
          <p:cNvPr id="5" name="Picture 4">
            <a:extLst>
              <a:ext uri="{FF2B5EF4-FFF2-40B4-BE49-F238E27FC236}">
                <a16:creationId xmlns:a16="http://schemas.microsoft.com/office/drawing/2014/main" id="{5A5AB5D7-3E8A-40CB-A194-FBF983F11449}"/>
              </a:ext>
            </a:extLst>
          </p:cNvPr>
          <p:cNvPicPr>
            <a:picLocks noChangeAspect="1"/>
          </p:cNvPicPr>
          <p:nvPr/>
        </p:nvPicPr>
        <p:blipFill>
          <a:blip r:embed="rId5"/>
          <a:stretch>
            <a:fillRect/>
          </a:stretch>
        </p:blipFill>
        <p:spPr>
          <a:xfrm>
            <a:off x="7930117" y="2025734"/>
            <a:ext cx="3570599" cy="2042796"/>
          </a:xfrm>
          <a:prstGeom prst="rect">
            <a:avLst/>
          </a:prstGeom>
          <a:ln w="25400">
            <a:solidFill>
              <a:schemeClr val="accent2"/>
            </a:solidFill>
          </a:ln>
          <a:effectLst/>
        </p:spPr>
      </p:pic>
      <p:sp>
        <p:nvSpPr>
          <p:cNvPr id="6" name="Rectangle 5">
            <a:extLst>
              <a:ext uri="{FF2B5EF4-FFF2-40B4-BE49-F238E27FC236}">
                <a16:creationId xmlns:a16="http://schemas.microsoft.com/office/drawing/2014/main" id="{BCA112AC-E02B-4911-9B5F-2A3A5292B8A8}"/>
              </a:ext>
            </a:extLst>
          </p:cNvPr>
          <p:cNvSpPr/>
          <p:nvPr/>
        </p:nvSpPr>
        <p:spPr>
          <a:xfrm>
            <a:off x="10141311" y="2397862"/>
            <a:ext cx="1579856" cy="369332"/>
          </a:xfrm>
          <a:prstGeom prst="rect">
            <a:avLst/>
          </a:prstGeom>
          <a:solidFill>
            <a:schemeClr val="bg1"/>
          </a:solidFill>
          <a:ln w="25400">
            <a:solidFill>
              <a:schemeClr val="accent2"/>
            </a:solidFill>
          </a:ln>
          <a:effectLst/>
        </p:spPr>
        <p:txBody>
          <a:bodyPr wrap="none" anchor="ctr">
            <a:spAutoFit/>
          </a:bodyPr>
          <a:lstStyle/>
          <a:p>
            <a:r>
              <a:rPr lang="en-US" dirty="0" err="1"/>
              <a:t>Dockerfile</a:t>
            </a:r>
            <a:r>
              <a:rPr lang="en-US" dirty="0"/>
              <a:t> text</a:t>
            </a:r>
          </a:p>
        </p:txBody>
      </p:sp>
    </p:spTree>
    <p:extLst>
      <p:ext uri="{BB962C8B-B14F-4D97-AF65-F5344CB8AC3E}">
        <p14:creationId xmlns:p14="http://schemas.microsoft.com/office/powerpoint/2010/main" val="29100607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1924645" y="-39003"/>
            <a:ext cx="8649464" cy="4992003"/>
          </a:xfrm>
        </p:spPr>
        <p:txBody>
          <a:bodyPr anchor="ctr">
            <a:normAutofit/>
          </a:bodyPr>
          <a:lstStyle/>
          <a:p>
            <a:pPr lvl="0"/>
            <a:r>
              <a:rPr lang="en-US" sz="3600" i="1" dirty="0" err="1">
                <a:solidFill>
                  <a:srgbClr val="FFFFFF"/>
                </a:solidFill>
              </a:rPr>
              <a:t>MicroServices</a:t>
            </a:r>
            <a:r>
              <a:rPr lang="en-US" sz="3600" i="1" dirty="0">
                <a:solidFill>
                  <a:srgbClr val="FFFFFF"/>
                </a:solidFill>
              </a:rPr>
              <a:t> Architecture (MSA) is an approach to developing an application as a suite of small ‘services’. </a:t>
            </a:r>
            <a:br>
              <a:rPr lang="en-US" sz="3600" i="1" dirty="0">
                <a:solidFill>
                  <a:srgbClr val="FFFFFF"/>
                </a:solidFill>
              </a:rPr>
            </a:br>
            <a:r>
              <a:rPr lang="en-US" sz="3600" i="1" dirty="0">
                <a:solidFill>
                  <a:srgbClr val="FFFFFF"/>
                </a:solidFill>
              </a:rPr>
              <a:t>Each service runs independently and communicates through HTTP with other services APIs. All these API’s combine to form a complete application.</a:t>
            </a: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0" y="4953000"/>
            <a:ext cx="12190459" cy="1905000"/>
          </a:xfrm>
        </p:spPr>
        <p:txBody>
          <a:bodyPr anchor="ctr">
            <a:normAutofit/>
          </a:bodyPr>
          <a:lstStyle/>
          <a:p>
            <a:pPr algn="ctr"/>
            <a:r>
              <a:rPr lang="en-US" sz="1400" dirty="0">
                <a:hlinkClick r:id="rId2"/>
              </a:rPr>
              <a:t>https://martinfowler.com/microservices/</a:t>
            </a:r>
            <a:endParaRPr lang="en-US" sz="1400" dirty="0">
              <a:solidFill>
                <a:srgbClr val="FFFFFF"/>
              </a:solidFill>
            </a:endParaRPr>
          </a:p>
        </p:txBody>
      </p:sp>
    </p:spTree>
    <p:extLst>
      <p:ext uri="{BB962C8B-B14F-4D97-AF65-F5344CB8AC3E}">
        <p14:creationId xmlns:p14="http://schemas.microsoft.com/office/powerpoint/2010/main" val="1917146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25D844D-E4C2-47E3-9D83-1F1651E07935}"/>
              </a:ext>
            </a:extLst>
          </p:cNvPr>
          <p:cNvSpPr>
            <a:spLocks noGrp="1"/>
          </p:cNvSpPr>
          <p:nvPr>
            <p:ph idx="1"/>
          </p:nvPr>
        </p:nvSpPr>
        <p:spPr>
          <a:xfrm>
            <a:off x="1200150" y="1914525"/>
            <a:ext cx="9955530" cy="4505325"/>
          </a:xfrm>
        </p:spPr>
        <p:txBody>
          <a:bodyPr anchor="ctr">
            <a:normAutofit/>
          </a:bodyPr>
          <a:lstStyle/>
          <a:p>
            <a:pPr marL="274320" lvl="1" indent="-457200">
              <a:lnSpc>
                <a:spcPct val="80000"/>
              </a:lnSpc>
              <a:spcAft>
                <a:spcPts val="0"/>
              </a:spcAft>
              <a:buFont typeface="+mj-lt"/>
              <a:buAutoNum type="arabicPeriod" startAt="12"/>
            </a:pPr>
            <a:r>
              <a:rPr lang="en-US" sz="2000" dirty="0">
                <a:solidFill>
                  <a:schemeClr val="tx1"/>
                </a:solidFill>
              </a:rPr>
              <a:t>Make sure you are  signed into </a:t>
            </a:r>
            <a:r>
              <a:rPr lang="en-US" sz="2000" dirty="0" err="1">
                <a:solidFill>
                  <a:schemeClr val="tx1"/>
                </a:solidFill>
              </a:rPr>
              <a:t>DockerHub</a:t>
            </a:r>
            <a:r>
              <a:rPr lang="en-US" sz="2000" dirty="0">
                <a:solidFill>
                  <a:schemeClr val="tx1"/>
                </a:solidFill>
              </a:rPr>
              <a:t> with</a:t>
            </a:r>
            <a:r>
              <a:rPr lang="en-US" sz="2000" dirty="0"/>
              <a:t> </a:t>
            </a:r>
            <a:r>
              <a:rPr lang="en-US" sz="2000" dirty="0">
                <a:solidFill>
                  <a:srgbClr val="FF0000"/>
                </a:solidFill>
              </a:rPr>
              <a:t>docker login</a:t>
            </a:r>
            <a:r>
              <a:rPr lang="en-US" sz="2000" dirty="0">
                <a:solidFill>
                  <a:schemeClr val="tx1"/>
                </a:solidFill>
              </a:rPr>
              <a:t> in your command line.</a:t>
            </a:r>
          </a:p>
          <a:p>
            <a:pPr marL="274320" lvl="1" indent="-457200">
              <a:lnSpc>
                <a:spcPct val="80000"/>
              </a:lnSpc>
              <a:spcAft>
                <a:spcPts val="0"/>
              </a:spcAft>
              <a:buFont typeface="+mj-lt"/>
              <a:buAutoNum type="arabicPeriod" startAt="12"/>
            </a:pPr>
            <a:r>
              <a:rPr lang="en-US" sz="2000" dirty="0">
                <a:solidFill>
                  <a:schemeClr val="tx1"/>
                </a:solidFill>
              </a:rPr>
              <a:t>Upload the docker image with </a:t>
            </a:r>
          </a:p>
          <a:p>
            <a:pPr marL="640080" lvl="4" indent="-457200">
              <a:lnSpc>
                <a:spcPct val="80000"/>
              </a:lnSpc>
              <a:spcAft>
                <a:spcPts val="0"/>
              </a:spcAft>
              <a:buFont typeface="Arial" panose="020B0604020202020204" pitchFamily="34" charset="0"/>
              <a:buChar char="•"/>
            </a:pPr>
            <a:r>
              <a:rPr lang="en-US" sz="1600" dirty="0">
                <a:solidFill>
                  <a:srgbClr val="FF0000"/>
                </a:solidFill>
              </a:rPr>
              <a:t>docker tag </a:t>
            </a:r>
            <a:r>
              <a:rPr lang="en-US" sz="1600" dirty="0" err="1">
                <a:solidFill>
                  <a:srgbClr val="FF0000"/>
                </a:solidFill>
              </a:rPr>
              <a:t>mymicroservice</a:t>
            </a:r>
            <a:r>
              <a:rPr lang="en-US" sz="1600" dirty="0">
                <a:solidFill>
                  <a:srgbClr val="FF0000"/>
                </a:solidFill>
              </a:rPr>
              <a:t> [YOUR DOCKER USERNAME]/</a:t>
            </a:r>
            <a:r>
              <a:rPr lang="en-US" sz="1600" dirty="0" err="1">
                <a:solidFill>
                  <a:srgbClr val="FF0000"/>
                </a:solidFill>
              </a:rPr>
              <a:t>mymicroservice</a:t>
            </a:r>
            <a:endParaRPr lang="en-US" sz="1600" dirty="0">
              <a:solidFill>
                <a:srgbClr val="FF0000"/>
              </a:solidFill>
            </a:endParaRPr>
          </a:p>
          <a:p>
            <a:pPr marL="640080" lvl="4" indent="-457200">
              <a:lnSpc>
                <a:spcPct val="80000"/>
              </a:lnSpc>
              <a:spcAft>
                <a:spcPts val="0"/>
              </a:spcAft>
              <a:buFont typeface="Arial" panose="020B0604020202020204" pitchFamily="34" charset="0"/>
              <a:buChar char="•"/>
            </a:pPr>
            <a:r>
              <a:rPr lang="en-US" sz="1600" dirty="0">
                <a:solidFill>
                  <a:srgbClr val="FF0000"/>
                </a:solidFill>
              </a:rPr>
              <a:t>docker push [YOUR DOCKER USERNAME]/</a:t>
            </a:r>
            <a:r>
              <a:rPr lang="en-US" sz="1600" dirty="0" err="1">
                <a:solidFill>
                  <a:srgbClr val="FF0000"/>
                </a:solidFill>
              </a:rPr>
              <a:t>mymicroservice</a:t>
            </a:r>
            <a:endParaRPr lang="en-US" sz="1600" dirty="0">
              <a:solidFill>
                <a:srgbClr val="FF0000"/>
              </a:solidFill>
            </a:endParaRPr>
          </a:p>
          <a:p>
            <a:pPr marL="274320" lvl="1" indent="-457200">
              <a:lnSpc>
                <a:spcPct val="80000"/>
              </a:lnSpc>
              <a:spcAft>
                <a:spcPts val="0"/>
              </a:spcAft>
              <a:buFont typeface="+mj-lt"/>
              <a:buAutoNum type="arabicPeriod" startAt="12"/>
            </a:pPr>
            <a:r>
              <a:rPr lang="en-US" sz="2000" dirty="0">
                <a:hlinkClick r:id="rId2"/>
              </a:rPr>
              <a:t>Install Azure CLI</a:t>
            </a:r>
            <a:r>
              <a:rPr lang="en-US" sz="2000" dirty="0"/>
              <a:t> </a:t>
            </a:r>
            <a:r>
              <a:rPr lang="en-US" sz="2000" dirty="0">
                <a:solidFill>
                  <a:schemeClr val="tx1"/>
                </a:solidFill>
              </a:rPr>
              <a:t>and sign in with</a:t>
            </a:r>
            <a:r>
              <a:rPr lang="en-US" sz="2000" dirty="0"/>
              <a:t> </a:t>
            </a:r>
            <a:r>
              <a:rPr lang="en-US" sz="2000" dirty="0" err="1">
                <a:solidFill>
                  <a:srgbClr val="FF0000"/>
                </a:solidFill>
              </a:rPr>
              <a:t>az</a:t>
            </a:r>
            <a:r>
              <a:rPr lang="en-US" sz="2000" dirty="0">
                <a:solidFill>
                  <a:srgbClr val="FF0000"/>
                </a:solidFill>
              </a:rPr>
              <a:t> login</a:t>
            </a:r>
            <a:r>
              <a:rPr lang="en-US" sz="2000" dirty="0">
                <a:solidFill>
                  <a:schemeClr val="tx1"/>
                </a:solidFill>
              </a:rPr>
              <a:t> in command line.</a:t>
            </a:r>
          </a:p>
          <a:p>
            <a:pPr marL="274320" lvl="1" indent="-457200">
              <a:lnSpc>
                <a:spcPct val="80000"/>
              </a:lnSpc>
              <a:spcAft>
                <a:spcPts val="0"/>
              </a:spcAft>
              <a:buFont typeface="+mj-lt"/>
              <a:buAutoNum type="arabicPeriod" startAt="12"/>
            </a:pPr>
            <a:r>
              <a:rPr lang="en-US" sz="2000" dirty="0">
                <a:solidFill>
                  <a:schemeClr val="tx1"/>
                </a:solidFill>
              </a:rPr>
              <a:t>Install Azure Kubernetes Service with</a:t>
            </a:r>
            <a:r>
              <a:rPr lang="en-US" sz="2000" dirty="0"/>
              <a:t> </a:t>
            </a:r>
            <a:r>
              <a:rPr lang="en-US" sz="2000" dirty="0" err="1">
                <a:solidFill>
                  <a:srgbClr val="FF0000"/>
                </a:solidFill>
              </a:rPr>
              <a:t>az</a:t>
            </a:r>
            <a:r>
              <a:rPr lang="en-US" sz="2000" dirty="0">
                <a:solidFill>
                  <a:srgbClr val="FF0000"/>
                </a:solidFill>
              </a:rPr>
              <a:t> </a:t>
            </a:r>
            <a:r>
              <a:rPr lang="en-US" sz="2000" dirty="0" err="1">
                <a:solidFill>
                  <a:srgbClr val="FF0000"/>
                </a:solidFill>
              </a:rPr>
              <a:t>aks</a:t>
            </a:r>
            <a:r>
              <a:rPr lang="en-US" sz="2000" dirty="0">
                <a:solidFill>
                  <a:srgbClr val="FF0000"/>
                </a:solidFill>
              </a:rPr>
              <a:t> install-cli</a:t>
            </a:r>
            <a:r>
              <a:rPr lang="en-US" sz="2000" dirty="0">
                <a:solidFill>
                  <a:schemeClr val="tx1"/>
                </a:solidFill>
              </a:rPr>
              <a:t>. (ignore PATH variable config. options)</a:t>
            </a:r>
          </a:p>
          <a:p>
            <a:pPr marL="274320" lvl="1" indent="-457200">
              <a:lnSpc>
                <a:spcPct val="80000"/>
              </a:lnSpc>
              <a:spcAft>
                <a:spcPts val="0"/>
              </a:spcAft>
              <a:buFont typeface="+mj-lt"/>
              <a:buAutoNum type="arabicPeriod" startAt="12"/>
            </a:pPr>
            <a:r>
              <a:rPr lang="en-US" sz="2000" dirty="0">
                <a:solidFill>
                  <a:schemeClr val="tx1"/>
                </a:solidFill>
              </a:rPr>
              <a:t>Create a resource group with:</a:t>
            </a:r>
          </a:p>
          <a:p>
            <a:pPr marL="640080" lvl="4" indent="-457200">
              <a:lnSpc>
                <a:spcPct val="80000"/>
              </a:lnSpc>
              <a:spcAft>
                <a:spcPts val="0"/>
              </a:spcAft>
              <a:buFont typeface="Arial" panose="020B0604020202020204" pitchFamily="34" charset="0"/>
              <a:buChar char="•"/>
            </a:pPr>
            <a:r>
              <a:rPr lang="en-US" sz="1600" dirty="0" err="1">
                <a:solidFill>
                  <a:srgbClr val="FF0000"/>
                </a:solidFill>
              </a:rPr>
              <a:t>az</a:t>
            </a:r>
            <a:r>
              <a:rPr lang="en-US" sz="1600" dirty="0">
                <a:solidFill>
                  <a:srgbClr val="FF0000"/>
                </a:solidFill>
              </a:rPr>
              <a:t> group create --name </a:t>
            </a:r>
            <a:r>
              <a:rPr lang="en-US" sz="1600" dirty="0" err="1">
                <a:solidFill>
                  <a:srgbClr val="FF0000"/>
                </a:solidFill>
              </a:rPr>
              <a:t>MyMicroserviceResources</a:t>
            </a:r>
            <a:r>
              <a:rPr lang="en-US" sz="1600" dirty="0">
                <a:solidFill>
                  <a:srgbClr val="FF0000"/>
                </a:solidFill>
              </a:rPr>
              <a:t> --location </a:t>
            </a:r>
            <a:r>
              <a:rPr lang="en-US" sz="1600" dirty="0" err="1">
                <a:solidFill>
                  <a:srgbClr val="FF0000"/>
                </a:solidFill>
              </a:rPr>
              <a:t>westus</a:t>
            </a:r>
            <a:endParaRPr lang="en-US" sz="1600" dirty="0">
              <a:solidFill>
                <a:srgbClr val="FF0000"/>
              </a:solidFill>
            </a:endParaRPr>
          </a:p>
          <a:p>
            <a:pPr marL="274320" lvl="1" indent="-457200">
              <a:lnSpc>
                <a:spcPct val="80000"/>
              </a:lnSpc>
              <a:spcAft>
                <a:spcPts val="0"/>
              </a:spcAft>
              <a:buFont typeface="+mj-lt"/>
              <a:buAutoNum type="arabicPeriod" startAt="12"/>
            </a:pPr>
            <a:r>
              <a:rPr lang="en-US" sz="2000" dirty="0">
                <a:solidFill>
                  <a:schemeClr val="tx1"/>
                </a:solidFill>
              </a:rPr>
              <a:t>Create an AKS cluster in the resource group with:</a:t>
            </a:r>
          </a:p>
          <a:p>
            <a:pPr marL="640080" lvl="4" indent="-457200">
              <a:lnSpc>
                <a:spcPct val="80000"/>
              </a:lnSpc>
              <a:spcAft>
                <a:spcPts val="0"/>
              </a:spcAft>
              <a:buFont typeface="Arial" panose="020B0604020202020204" pitchFamily="34" charset="0"/>
              <a:buChar char="•"/>
            </a:pPr>
            <a:r>
              <a:rPr lang="en-US" sz="1600" dirty="0" err="1">
                <a:solidFill>
                  <a:srgbClr val="FF0000"/>
                </a:solidFill>
              </a:rPr>
              <a:t>az</a:t>
            </a:r>
            <a:r>
              <a:rPr lang="en-US" sz="1600" dirty="0">
                <a:solidFill>
                  <a:srgbClr val="FF0000"/>
                </a:solidFill>
              </a:rPr>
              <a:t> </a:t>
            </a:r>
            <a:r>
              <a:rPr lang="en-US" sz="1600" dirty="0" err="1">
                <a:solidFill>
                  <a:srgbClr val="FF0000"/>
                </a:solidFill>
              </a:rPr>
              <a:t>aks</a:t>
            </a:r>
            <a:r>
              <a:rPr lang="en-US" sz="1600" dirty="0">
                <a:solidFill>
                  <a:srgbClr val="FF0000"/>
                </a:solidFill>
              </a:rPr>
              <a:t> create --resource-group </a:t>
            </a:r>
            <a:r>
              <a:rPr lang="en-US" sz="1600" dirty="0" err="1">
                <a:solidFill>
                  <a:srgbClr val="FF0000"/>
                </a:solidFill>
              </a:rPr>
              <a:t>MyMicroserviceResources</a:t>
            </a:r>
            <a:r>
              <a:rPr lang="en-US" sz="1600" dirty="0">
                <a:solidFill>
                  <a:srgbClr val="FF0000"/>
                </a:solidFill>
              </a:rPr>
              <a:t> --name </a:t>
            </a:r>
            <a:r>
              <a:rPr lang="en-US" sz="1600" dirty="0" err="1">
                <a:solidFill>
                  <a:srgbClr val="FF0000"/>
                </a:solidFill>
              </a:rPr>
              <a:t>MyMicroserviceCluster</a:t>
            </a:r>
            <a:r>
              <a:rPr lang="en-US" sz="1600" dirty="0">
                <a:solidFill>
                  <a:srgbClr val="FF0000"/>
                </a:solidFill>
              </a:rPr>
              <a:t> --node-count 1 --enable-addons </a:t>
            </a:r>
            <a:r>
              <a:rPr lang="en-US" sz="1600" dirty="0" err="1">
                <a:solidFill>
                  <a:srgbClr val="FF0000"/>
                </a:solidFill>
              </a:rPr>
              <a:t>http_application_routing</a:t>
            </a:r>
            <a:r>
              <a:rPr lang="en-US" sz="1600" dirty="0">
                <a:solidFill>
                  <a:srgbClr val="FF0000"/>
                </a:solidFill>
              </a:rPr>
              <a:t> --generate-</a:t>
            </a:r>
            <a:r>
              <a:rPr lang="en-US" sz="1600" dirty="0" err="1">
                <a:solidFill>
                  <a:srgbClr val="FF0000"/>
                </a:solidFill>
              </a:rPr>
              <a:t>ssh</a:t>
            </a:r>
            <a:r>
              <a:rPr lang="en-US" sz="1600" dirty="0">
                <a:solidFill>
                  <a:srgbClr val="FF0000"/>
                </a:solidFill>
              </a:rPr>
              <a:t>-keys</a:t>
            </a:r>
          </a:p>
          <a:p>
            <a:pPr marL="274320" lvl="1" indent="-457200">
              <a:lnSpc>
                <a:spcPct val="80000"/>
              </a:lnSpc>
              <a:spcAft>
                <a:spcPts val="0"/>
              </a:spcAft>
              <a:buFont typeface="+mj-lt"/>
              <a:buAutoNum type="arabicPeriod" startAt="12"/>
            </a:pPr>
            <a:r>
              <a:rPr lang="en-US" sz="2000" dirty="0">
                <a:solidFill>
                  <a:schemeClr val="tx1"/>
                </a:solidFill>
              </a:rPr>
              <a:t>Download the credentials for the AKS Cluster with:</a:t>
            </a:r>
          </a:p>
          <a:p>
            <a:pPr marL="640080" lvl="4" indent="-457200">
              <a:lnSpc>
                <a:spcPct val="80000"/>
              </a:lnSpc>
              <a:spcAft>
                <a:spcPts val="0"/>
              </a:spcAft>
              <a:buFont typeface="Arial" panose="020B0604020202020204" pitchFamily="34" charset="0"/>
              <a:buChar char="•"/>
            </a:pPr>
            <a:r>
              <a:rPr lang="en-US" sz="1600" dirty="0" err="1">
                <a:solidFill>
                  <a:srgbClr val="FF0000"/>
                </a:solidFill>
              </a:rPr>
              <a:t>az</a:t>
            </a:r>
            <a:r>
              <a:rPr lang="en-US" sz="1600" dirty="0">
                <a:solidFill>
                  <a:srgbClr val="FF0000"/>
                </a:solidFill>
              </a:rPr>
              <a:t> </a:t>
            </a:r>
            <a:r>
              <a:rPr lang="en-US" sz="1600" dirty="0" err="1">
                <a:solidFill>
                  <a:srgbClr val="FF0000"/>
                </a:solidFill>
              </a:rPr>
              <a:t>aks</a:t>
            </a:r>
            <a:r>
              <a:rPr lang="en-US" sz="1600" dirty="0">
                <a:solidFill>
                  <a:srgbClr val="FF0000"/>
                </a:solidFill>
              </a:rPr>
              <a:t> get-credentials --resource-group </a:t>
            </a:r>
            <a:r>
              <a:rPr lang="en-US" sz="1600" dirty="0" err="1">
                <a:solidFill>
                  <a:srgbClr val="FF0000"/>
                </a:solidFill>
              </a:rPr>
              <a:t>MyMicroserviceResources</a:t>
            </a:r>
            <a:r>
              <a:rPr lang="en-US" sz="1600" dirty="0">
                <a:solidFill>
                  <a:srgbClr val="FF0000"/>
                </a:solidFill>
              </a:rPr>
              <a:t> --name </a:t>
            </a:r>
            <a:r>
              <a:rPr lang="en-US" sz="1600" dirty="0" err="1">
                <a:solidFill>
                  <a:srgbClr val="FF0000"/>
                </a:solidFill>
              </a:rPr>
              <a:t>MyMicroserviceCluster</a:t>
            </a:r>
            <a:endParaRPr lang="en-US" sz="1600" dirty="0">
              <a:solidFill>
                <a:srgbClr val="FF0000"/>
              </a:solidFill>
            </a:endParaRPr>
          </a:p>
          <a:p>
            <a:pPr marL="274320" lvl="1" indent="-457200">
              <a:lnSpc>
                <a:spcPct val="80000"/>
              </a:lnSpc>
              <a:spcAft>
                <a:spcPts val="0"/>
              </a:spcAft>
              <a:buFont typeface="+mj-lt"/>
              <a:buAutoNum type="arabicPeriod" startAt="12"/>
            </a:pPr>
            <a:r>
              <a:rPr lang="en-US" sz="2000" dirty="0">
                <a:solidFill>
                  <a:srgbClr val="FF0000"/>
                </a:solidFill>
              </a:rPr>
              <a:t>cd</a:t>
            </a:r>
            <a:r>
              <a:rPr lang="en-US" sz="2000" dirty="0">
                <a:solidFill>
                  <a:schemeClr val="tx1"/>
                </a:solidFill>
              </a:rPr>
              <a:t> back into the directory you created the service ‘</a:t>
            </a:r>
            <a:r>
              <a:rPr lang="en-US" sz="2000" dirty="0" err="1">
                <a:solidFill>
                  <a:schemeClr val="tx1"/>
                </a:solidFill>
              </a:rPr>
              <a:t>MyMicroservice</a:t>
            </a:r>
            <a:r>
              <a:rPr lang="en-US" sz="2000" dirty="0">
                <a:solidFill>
                  <a:schemeClr val="tx1"/>
                </a:solidFill>
              </a:rPr>
              <a:t>’.</a:t>
            </a:r>
          </a:p>
          <a:p>
            <a:pPr marL="274320" lvl="1" indent="-457200">
              <a:lnSpc>
                <a:spcPct val="80000"/>
              </a:lnSpc>
              <a:spcAft>
                <a:spcPts val="0"/>
              </a:spcAft>
              <a:buFont typeface="+mj-lt"/>
              <a:buAutoNum type="arabicPeriod" startAt="12"/>
            </a:pPr>
            <a:r>
              <a:rPr lang="en-US" sz="2000" dirty="0">
                <a:solidFill>
                  <a:schemeClr val="tx1"/>
                </a:solidFill>
              </a:rPr>
              <a:t>Create a deployment </a:t>
            </a:r>
            <a:r>
              <a:rPr lang="en-US" sz="2000" dirty="0">
                <a:solidFill>
                  <a:srgbClr val="FF0000"/>
                </a:solidFill>
              </a:rPr>
              <a:t>.</a:t>
            </a:r>
            <a:r>
              <a:rPr lang="en-US" sz="2000" dirty="0" err="1">
                <a:solidFill>
                  <a:srgbClr val="FF0000"/>
                </a:solidFill>
              </a:rPr>
              <a:t>yml</a:t>
            </a:r>
            <a:r>
              <a:rPr lang="en-US" sz="2000" dirty="0"/>
              <a:t> </a:t>
            </a:r>
            <a:r>
              <a:rPr lang="en-US" sz="2000" dirty="0">
                <a:solidFill>
                  <a:schemeClr val="tx1"/>
                </a:solidFill>
              </a:rPr>
              <a:t>file to hold the instructions for deployment with </a:t>
            </a:r>
            <a:r>
              <a:rPr lang="en-US" sz="2000" dirty="0">
                <a:solidFill>
                  <a:srgbClr val="FF0000"/>
                </a:solidFill>
              </a:rPr>
              <a:t>touch </a:t>
            </a:r>
            <a:r>
              <a:rPr lang="en-US" sz="2000" dirty="0" err="1">
                <a:solidFill>
                  <a:srgbClr val="FF0000"/>
                </a:solidFill>
              </a:rPr>
              <a:t>deploy.yaml</a:t>
            </a:r>
            <a:r>
              <a:rPr lang="en-US" sz="2000" dirty="0">
                <a:solidFill>
                  <a:schemeClr val="tx1"/>
                </a:solidFill>
              </a:rPr>
              <a:t>.</a:t>
            </a:r>
          </a:p>
        </p:txBody>
      </p:sp>
      <p:sp>
        <p:nvSpPr>
          <p:cNvPr id="4" name="Title 1">
            <a:extLst>
              <a:ext uri="{FF2B5EF4-FFF2-40B4-BE49-F238E27FC236}">
                <a16:creationId xmlns:a16="http://schemas.microsoft.com/office/drawing/2014/main" id="{C05DB624-E4D1-486E-AAE2-8DC9C863645E}"/>
              </a:ext>
            </a:extLst>
          </p:cNvPr>
          <p:cNvSpPr>
            <a:spLocks noGrp="1"/>
          </p:cNvSpPr>
          <p:nvPr>
            <p:ph type="title"/>
          </p:nvPr>
        </p:nvSpPr>
        <p:spPr>
          <a:xfrm>
            <a:off x="1096963" y="287338"/>
            <a:ext cx="10058400" cy="1449387"/>
          </a:xfrm>
        </p:spPr>
        <p:txBody>
          <a:bodyPr>
            <a:normAutofit/>
          </a:bodyPr>
          <a:lstStyle/>
          <a:p>
            <a:r>
              <a:rPr lang="en-US" dirty="0">
                <a:solidFill>
                  <a:schemeClr val="tx1"/>
                </a:solidFill>
              </a:rPr>
              <a:t>Microservices Tutorial (2/3)</a:t>
            </a:r>
            <a:br>
              <a:rPr lang="en-US" dirty="0">
                <a:solidFill>
                  <a:schemeClr val="tx1"/>
                </a:solidFill>
              </a:rPr>
            </a:br>
            <a:r>
              <a:rPr lang="en-US" sz="1400" dirty="0">
                <a:hlinkClick r:id="rId3"/>
              </a:rPr>
              <a:t>https://dotnet.microsoft.com/learn/aspnet/microservice-tutorial/intro</a:t>
            </a:r>
            <a:br>
              <a:rPr lang="en-US" sz="1400" dirty="0"/>
            </a:br>
            <a:r>
              <a:rPr lang="en-US" sz="1400" dirty="0">
                <a:hlinkClick r:id="rId4"/>
              </a:rPr>
              <a:t>https://dotnet.microsoft.com/learn/aspnet/microservice-tutorial/create</a:t>
            </a:r>
            <a:endParaRPr lang="en-US" dirty="0"/>
          </a:p>
        </p:txBody>
      </p:sp>
    </p:spTree>
    <p:extLst>
      <p:ext uri="{BB962C8B-B14F-4D97-AF65-F5344CB8AC3E}">
        <p14:creationId xmlns:p14="http://schemas.microsoft.com/office/powerpoint/2010/main" val="20929012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62A482-B425-4985-B5F4-E88F6B4D3DAB}"/>
              </a:ext>
            </a:extLst>
          </p:cNvPr>
          <p:cNvSpPr>
            <a:spLocks noGrp="1"/>
          </p:cNvSpPr>
          <p:nvPr>
            <p:ph idx="1"/>
          </p:nvPr>
        </p:nvSpPr>
        <p:spPr>
          <a:xfrm>
            <a:off x="7143749" y="38105"/>
            <a:ext cx="4637125" cy="6767512"/>
          </a:xfrm>
          <a:ln w="25400">
            <a:solidFill>
              <a:schemeClr val="accent2"/>
            </a:solidFill>
          </a:ln>
        </p:spPr>
        <p:txBody>
          <a:bodyPr anchor="ctr">
            <a:noAutofit/>
          </a:bodyPr>
          <a:lstStyle/>
          <a:p>
            <a:pPr>
              <a:lnSpc>
                <a:spcPct val="100000"/>
              </a:lnSpc>
              <a:spcBef>
                <a:spcPts val="0"/>
              </a:spcBef>
              <a:spcAft>
                <a:spcPts val="0"/>
              </a:spcAft>
            </a:pPr>
            <a:r>
              <a:rPr lang="en-US" sz="1300" dirty="0">
                <a:solidFill>
                  <a:srgbClr val="FF0000"/>
                </a:solidFill>
              </a:rPr>
              <a:t>---</a:t>
            </a:r>
          </a:p>
          <a:p>
            <a:pPr>
              <a:lnSpc>
                <a:spcPct val="100000"/>
              </a:lnSpc>
              <a:spcBef>
                <a:spcPts val="0"/>
              </a:spcBef>
              <a:spcAft>
                <a:spcPts val="0"/>
              </a:spcAft>
            </a:pPr>
            <a:r>
              <a:rPr lang="en-US" sz="1300" dirty="0" err="1">
                <a:solidFill>
                  <a:srgbClr val="FF0000"/>
                </a:solidFill>
              </a:rPr>
              <a:t>apiVersion</a:t>
            </a:r>
            <a:r>
              <a:rPr lang="en-US" sz="1300" dirty="0">
                <a:solidFill>
                  <a:srgbClr val="FF0000"/>
                </a:solidFill>
              </a:rPr>
              <a:t>: apps/v1</a:t>
            </a:r>
          </a:p>
          <a:p>
            <a:pPr>
              <a:lnSpc>
                <a:spcPct val="100000"/>
              </a:lnSpc>
              <a:spcBef>
                <a:spcPts val="0"/>
              </a:spcBef>
              <a:spcAft>
                <a:spcPts val="0"/>
              </a:spcAft>
            </a:pPr>
            <a:r>
              <a:rPr lang="en-US" sz="1300" dirty="0">
                <a:solidFill>
                  <a:srgbClr val="FF0000"/>
                </a:solidFill>
              </a:rPr>
              <a:t>kind: Deployment</a:t>
            </a:r>
          </a:p>
          <a:p>
            <a:pPr>
              <a:lnSpc>
                <a:spcPct val="100000"/>
              </a:lnSpc>
              <a:spcBef>
                <a:spcPts val="0"/>
              </a:spcBef>
              <a:spcAft>
                <a:spcPts val="0"/>
              </a:spcAft>
            </a:pPr>
            <a:r>
              <a:rPr lang="en-US" sz="1300" dirty="0">
                <a:solidFill>
                  <a:srgbClr val="FF0000"/>
                </a:solidFill>
              </a:rPr>
              <a:t>metadata:</a:t>
            </a:r>
          </a:p>
          <a:p>
            <a:pPr>
              <a:lnSpc>
                <a:spcPct val="100000"/>
              </a:lnSpc>
              <a:spcBef>
                <a:spcPts val="0"/>
              </a:spcBef>
              <a:spcAft>
                <a:spcPts val="0"/>
              </a:spcAft>
            </a:pPr>
            <a:r>
              <a:rPr lang="en-US" sz="1300" dirty="0">
                <a:solidFill>
                  <a:srgbClr val="FF0000"/>
                </a:solidFill>
              </a:rPr>
              <a:t>  name: </a:t>
            </a:r>
            <a:r>
              <a:rPr lang="en-US" sz="1300" dirty="0" err="1">
                <a:solidFill>
                  <a:srgbClr val="FF0000"/>
                </a:solidFill>
              </a:rPr>
              <a:t>mymicroservice</a:t>
            </a:r>
            <a:endParaRPr lang="en-US" sz="1300" dirty="0">
              <a:solidFill>
                <a:srgbClr val="FF0000"/>
              </a:solidFill>
            </a:endParaRPr>
          </a:p>
          <a:p>
            <a:pPr>
              <a:lnSpc>
                <a:spcPct val="100000"/>
              </a:lnSpc>
              <a:spcBef>
                <a:spcPts val="0"/>
              </a:spcBef>
              <a:spcAft>
                <a:spcPts val="0"/>
              </a:spcAft>
            </a:pPr>
            <a:r>
              <a:rPr lang="en-US" sz="1300" dirty="0">
                <a:solidFill>
                  <a:srgbClr val="FF0000"/>
                </a:solidFill>
              </a:rPr>
              <a:t>spec:</a:t>
            </a:r>
          </a:p>
          <a:p>
            <a:pPr>
              <a:lnSpc>
                <a:spcPct val="100000"/>
              </a:lnSpc>
              <a:spcBef>
                <a:spcPts val="0"/>
              </a:spcBef>
              <a:spcAft>
                <a:spcPts val="0"/>
              </a:spcAft>
            </a:pPr>
            <a:r>
              <a:rPr lang="en-US" sz="1300" dirty="0">
                <a:solidFill>
                  <a:srgbClr val="FF0000"/>
                </a:solidFill>
              </a:rPr>
              <a:t>  replicas: 1</a:t>
            </a:r>
          </a:p>
          <a:p>
            <a:pPr>
              <a:lnSpc>
                <a:spcPct val="100000"/>
              </a:lnSpc>
              <a:spcBef>
                <a:spcPts val="0"/>
              </a:spcBef>
              <a:spcAft>
                <a:spcPts val="0"/>
              </a:spcAft>
            </a:pPr>
            <a:r>
              <a:rPr lang="en-US" sz="1300" dirty="0">
                <a:solidFill>
                  <a:srgbClr val="FF0000"/>
                </a:solidFill>
              </a:rPr>
              <a:t>  template:</a:t>
            </a:r>
          </a:p>
          <a:p>
            <a:pPr>
              <a:lnSpc>
                <a:spcPct val="100000"/>
              </a:lnSpc>
              <a:spcBef>
                <a:spcPts val="0"/>
              </a:spcBef>
              <a:spcAft>
                <a:spcPts val="0"/>
              </a:spcAft>
            </a:pPr>
            <a:r>
              <a:rPr lang="en-US" sz="1300" dirty="0">
                <a:solidFill>
                  <a:srgbClr val="FF0000"/>
                </a:solidFill>
              </a:rPr>
              <a:t>    metadata:</a:t>
            </a:r>
          </a:p>
          <a:p>
            <a:pPr>
              <a:lnSpc>
                <a:spcPct val="100000"/>
              </a:lnSpc>
              <a:spcBef>
                <a:spcPts val="0"/>
              </a:spcBef>
              <a:spcAft>
                <a:spcPts val="0"/>
              </a:spcAft>
            </a:pPr>
            <a:r>
              <a:rPr lang="en-US" sz="1300" dirty="0">
                <a:solidFill>
                  <a:srgbClr val="FF0000"/>
                </a:solidFill>
              </a:rPr>
              <a:t>      labels:</a:t>
            </a:r>
          </a:p>
          <a:p>
            <a:pPr>
              <a:lnSpc>
                <a:spcPct val="100000"/>
              </a:lnSpc>
              <a:spcBef>
                <a:spcPts val="0"/>
              </a:spcBef>
              <a:spcAft>
                <a:spcPts val="0"/>
              </a:spcAft>
            </a:pPr>
            <a:r>
              <a:rPr lang="en-US" sz="1300" dirty="0">
                <a:solidFill>
                  <a:srgbClr val="FF0000"/>
                </a:solidFill>
              </a:rPr>
              <a:t>        app: </a:t>
            </a:r>
            <a:r>
              <a:rPr lang="en-US" sz="1300" dirty="0" err="1">
                <a:solidFill>
                  <a:srgbClr val="FF0000"/>
                </a:solidFill>
              </a:rPr>
              <a:t>mymicroservice</a:t>
            </a:r>
            <a:endParaRPr lang="en-US" sz="1300" dirty="0">
              <a:solidFill>
                <a:srgbClr val="FF0000"/>
              </a:solidFill>
            </a:endParaRPr>
          </a:p>
          <a:p>
            <a:pPr>
              <a:lnSpc>
                <a:spcPct val="100000"/>
              </a:lnSpc>
              <a:spcBef>
                <a:spcPts val="0"/>
              </a:spcBef>
              <a:spcAft>
                <a:spcPts val="0"/>
              </a:spcAft>
            </a:pPr>
            <a:r>
              <a:rPr lang="en-US" sz="1300" dirty="0">
                <a:solidFill>
                  <a:srgbClr val="FF0000"/>
                </a:solidFill>
              </a:rPr>
              <a:t>    spec:</a:t>
            </a:r>
          </a:p>
          <a:p>
            <a:pPr>
              <a:lnSpc>
                <a:spcPct val="100000"/>
              </a:lnSpc>
              <a:spcBef>
                <a:spcPts val="0"/>
              </a:spcBef>
              <a:spcAft>
                <a:spcPts val="0"/>
              </a:spcAft>
            </a:pPr>
            <a:r>
              <a:rPr lang="en-US" sz="1300" dirty="0">
                <a:solidFill>
                  <a:srgbClr val="FF0000"/>
                </a:solidFill>
              </a:rPr>
              <a:t>      containers:</a:t>
            </a:r>
          </a:p>
          <a:p>
            <a:pPr>
              <a:lnSpc>
                <a:spcPct val="100000"/>
              </a:lnSpc>
              <a:spcBef>
                <a:spcPts val="0"/>
              </a:spcBef>
              <a:spcAft>
                <a:spcPts val="0"/>
              </a:spcAft>
            </a:pPr>
            <a:r>
              <a:rPr lang="en-US" sz="1300" dirty="0">
                <a:solidFill>
                  <a:srgbClr val="FF0000"/>
                </a:solidFill>
              </a:rPr>
              <a:t>      - name: </a:t>
            </a:r>
            <a:r>
              <a:rPr lang="en-US" sz="1300" dirty="0" err="1">
                <a:solidFill>
                  <a:srgbClr val="FF0000"/>
                </a:solidFill>
              </a:rPr>
              <a:t>mymicroservice</a:t>
            </a:r>
            <a:endParaRPr lang="en-US" sz="1300" dirty="0">
              <a:solidFill>
                <a:srgbClr val="FF0000"/>
              </a:solidFill>
            </a:endParaRPr>
          </a:p>
          <a:p>
            <a:pPr>
              <a:lnSpc>
                <a:spcPct val="100000"/>
              </a:lnSpc>
              <a:spcBef>
                <a:spcPts val="0"/>
              </a:spcBef>
              <a:spcAft>
                <a:spcPts val="0"/>
              </a:spcAft>
            </a:pPr>
            <a:r>
              <a:rPr lang="en-US" sz="1300" dirty="0">
                <a:solidFill>
                  <a:srgbClr val="FF0000"/>
                </a:solidFill>
              </a:rPr>
              <a:t>        image: [YOUR DOCKER USERNAME]/</a:t>
            </a:r>
            <a:r>
              <a:rPr lang="en-US" sz="1300" dirty="0" err="1">
                <a:solidFill>
                  <a:srgbClr val="FF0000"/>
                </a:solidFill>
              </a:rPr>
              <a:t>mymicroservice:latest</a:t>
            </a:r>
            <a:endParaRPr lang="en-US" sz="1300" dirty="0">
              <a:solidFill>
                <a:srgbClr val="FF0000"/>
              </a:solidFill>
            </a:endParaRPr>
          </a:p>
          <a:p>
            <a:pPr>
              <a:lnSpc>
                <a:spcPct val="100000"/>
              </a:lnSpc>
              <a:spcBef>
                <a:spcPts val="0"/>
              </a:spcBef>
              <a:spcAft>
                <a:spcPts val="0"/>
              </a:spcAft>
            </a:pPr>
            <a:r>
              <a:rPr lang="en-US" sz="1300" dirty="0">
                <a:solidFill>
                  <a:srgbClr val="FF0000"/>
                </a:solidFill>
              </a:rPr>
              <a:t>        ports:</a:t>
            </a:r>
          </a:p>
          <a:p>
            <a:pPr>
              <a:lnSpc>
                <a:spcPct val="100000"/>
              </a:lnSpc>
              <a:spcBef>
                <a:spcPts val="0"/>
              </a:spcBef>
              <a:spcAft>
                <a:spcPts val="0"/>
              </a:spcAft>
            </a:pPr>
            <a:r>
              <a:rPr lang="en-US" sz="1300" dirty="0">
                <a:solidFill>
                  <a:srgbClr val="FF0000"/>
                </a:solidFill>
              </a:rPr>
              <a:t>        - </a:t>
            </a:r>
            <a:r>
              <a:rPr lang="en-US" sz="1300" dirty="0" err="1">
                <a:solidFill>
                  <a:srgbClr val="FF0000"/>
                </a:solidFill>
              </a:rPr>
              <a:t>containerPort</a:t>
            </a:r>
            <a:r>
              <a:rPr lang="en-US" sz="1300" dirty="0">
                <a:solidFill>
                  <a:srgbClr val="FF0000"/>
                </a:solidFill>
              </a:rPr>
              <a:t>: 80</a:t>
            </a:r>
          </a:p>
          <a:p>
            <a:pPr>
              <a:lnSpc>
                <a:spcPct val="100000"/>
              </a:lnSpc>
              <a:spcBef>
                <a:spcPts val="0"/>
              </a:spcBef>
              <a:spcAft>
                <a:spcPts val="0"/>
              </a:spcAft>
            </a:pPr>
            <a:r>
              <a:rPr lang="en-US" sz="1300" dirty="0">
                <a:solidFill>
                  <a:srgbClr val="FF0000"/>
                </a:solidFill>
              </a:rPr>
              <a:t>        env:</a:t>
            </a:r>
          </a:p>
          <a:p>
            <a:pPr>
              <a:lnSpc>
                <a:spcPct val="100000"/>
              </a:lnSpc>
              <a:spcBef>
                <a:spcPts val="0"/>
              </a:spcBef>
              <a:spcAft>
                <a:spcPts val="0"/>
              </a:spcAft>
            </a:pPr>
            <a:r>
              <a:rPr lang="en-US" sz="1300" dirty="0">
                <a:solidFill>
                  <a:srgbClr val="FF0000"/>
                </a:solidFill>
              </a:rPr>
              <a:t>        - name: ASPNETCORE_URLS</a:t>
            </a:r>
          </a:p>
          <a:p>
            <a:pPr>
              <a:lnSpc>
                <a:spcPct val="100000"/>
              </a:lnSpc>
              <a:spcBef>
                <a:spcPts val="0"/>
              </a:spcBef>
              <a:spcAft>
                <a:spcPts val="0"/>
              </a:spcAft>
            </a:pPr>
            <a:r>
              <a:rPr lang="en-US" sz="1300" dirty="0">
                <a:solidFill>
                  <a:srgbClr val="FF0000"/>
                </a:solidFill>
              </a:rPr>
              <a:t>          value: http://*:80</a:t>
            </a:r>
          </a:p>
          <a:p>
            <a:pPr>
              <a:lnSpc>
                <a:spcPct val="100000"/>
              </a:lnSpc>
              <a:spcBef>
                <a:spcPts val="0"/>
              </a:spcBef>
              <a:spcAft>
                <a:spcPts val="0"/>
              </a:spcAft>
            </a:pPr>
            <a:r>
              <a:rPr lang="en-US" sz="1300" dirty="0">
                <a:solidFill>
                  <a:srgbClr val="FF0000"/>
                </a:solidFill>
              </a:rPr>
              <a:t>  selector:</a:t>
            </a:r>
          </a:p>
          <a:p>
            <a:pPr>
              <a:lnSpc>
                <a:spcPct val="100000"/>
              </a:lnSpc>
              <a:spcBef>
                <a:spcPts val="0"/>
              </a:spcBef>
              <a:spcAft>
                <a:spcPts val="0"/>
              </a:spcAft>
            </a:pPr>
            <a:r>
              <a:rPr lang="en-US" sz="1300" dirty="0">
                <a:solidFill>
                  <a:srgbClr val="FF0000"/>
                </a:solidFill>
              </a:rPr>
              <a:t>    </a:t>
            </a:r>
            <a:r>
              <a:rPr lang="en-US" sz="1300" dirty="0" err="1">
                <a:solidFill>
                  <a:srgbClr val="FF0000"/>
                </a:solidFill>
              </a:rPr>
              <a:t>matchLabels</a:t>
            </a:r>
            <a:r>
              <a:rPr lang="en-US" sz="1300" dirty="0">
                <a:solidFill>
                  <a:srgbClr val="FF0000"/>
                </a:solidFill>
              </a:rPr>
              <a:t>:</a:t>
            </a:r>
          </a:p>
          <a:p>
            <a:pPr>
              <a:lnSpc>
                <a:spcPct val="100000"/>
              </a:lnSpc>
              <a:spcBef>
                <a:spcPts val="0"/>
              </a:spcBef>
              <a:spcAft>
                <a:spcPts val="0"/>
              </a:spcAft>
            </a:pPr>
            <a:r>
              <a:rPr lang="en-US" sz="1300" dirty="0">
                <a:solidFill>
                  <a:srgbClr val="FF0000"/>
                </a:solidFill>
              </a:rPr>
              <a:t>      app: </a:t>
            </a:r>
            <a:r>
              <a:rPr lang="en-US" sz="1300" dirty="0" err="1">
                <a:solidFill>
                  <a:srgbClr val="FF0000"/>
                </a:solidFill>
              </a:rPr>
              <a:t>mymicroservice</a:t>
            </a:r>
            <a:endParaRPr lang="en-US" sz="1300" dirty="0">
              <a:solidFill>
                <a:srgbClr val="FF0000"/>
              </a:solidFill>
            </a:endParaRPr>
          </a:p>
          <a:p>
            <a:pPr>
              <a:lnSpc>
                <a:spcPct val="100000"/>
              </a:lnSpc>
              <a:spcBef>
                <a:spcPts val="0"/>
              </a:spcBef>
              <a:spcAft>
                <a:spcPts val="0"/>
              </a:spcAft>
            </a:pPr>
            <a:r>
              <a:rPr lang="en-US" sz="1300" dirty="0">
                <a:solidFill>
                  <a:srgbClr val="FF0000"/>
                </a:solidFill>
              </a:rPr>
              <a:t>---</a:t>
            </a:r>
          </a:p>
          <a:p>
            <a:pPr>
              <a:lnSpc>
                <a:spcPct val="100000"/>
              </a:lnSpc>
              <a:spcBef>
                <a:spcPts val="0"/>
              </a:spcBef>
              <a:spcAft>
                <a:spcPts val="0"/>
              </a:spcAft>
            </a:pPr>
            <a:r>
              <a:rPr lang="en-US" sz="1300" dirty="0" err="1">
                <a:solidFill>
                  <a:srgbClr val="FF0000"/>
                </a:solidFill>
              </a:rPr>
              <a:t>apiVersion</a:t>
            </a:r>
            <a:r>
              <a:rPr lang="en-US" sz="1300" dirty="0">
                <a:solidFill>
                  <a:srgbClr val="FF0000"/>
                </a:solidFill>
              </a:rPr>
              <a:t>: v1</a:t>
            </a:r>
          </a:p>
          <a:p>
            <a:pPr>
              <a:lnSpc>
                <a:spcPct val="100000"/>
              </a:lnSpc>
              <a:spcBef>
                <a:spcPts val="0"/>
              </a:spcBef>
              <a:spcAft>
                <a:spcPts val="0"/>
              </a:spcAft>
            </a:pPr>
            <a:r>
              <a:rPr lang="en-US" sz="1300" dirty="0">
                <a:solidFill>
                  <a:srgbClr val="FF0000"/>
                </a:solidFill>
              </a:rPr>
              <a:t>kind: Service</a:t>
            </a:r>
          </a:p>
          <a:p>
            <a:pPr>
              <a:lnSpc>
                <a:spcPct val="100000"/>
              </a:lnSpc>
              <a:spcBef>
                <a:spcPts val="0"/>
              </a:spcBef>
              <a:spcAft>
                <a:spcPts val="0"/>
              </a:spcAft>
            </a:pPr>
            <a:r>
              <a:rPr lang="en-US" sz="1300" dirty="0">
                <a:solidFill>
                  <a:srgbClr val="FF0000"/>
                </a:solidFill>
              </a:rPr>
              <a:t>metadata:</a:t>
            </a:r>
          </a:p>
          <a:p>
            <a:pPr>
              <a:lnSpc>
                <a:spcPct val="100000"/>
              </a:lnSpc>
              <a:spcBef>
                <a:spcPts val="0"/>
              </a:spcBef>
              <a:spcAft>
                <a:spcPts val="0"/>
              </a:spcAft>
            </a:pPr>
            <a:r>
              <a:rPr lang="en-US" sz="1300" dirty="0">
                <a:solidFill>
                  <a:srgbClr val="FF0000"/>
                </a:solidFill>
              </a:rPr>
              <a:t>  name: </a:t>
            </a:r>
            <a:r>
              <a:rPr lang="en-US" sz="1300" dirty="0" err="1">
                <a:solidFill>
                  <a:srgbClr val="FF0000"/>
                </a:solidFill>
              </a:rPr>
              <a:t>mymicroservice</a:t>
            </a:r>
            <a:endParaRPr lang="en-US" sz="1300" dirty="0">
              <a:solidFill>
                <a:srgbClr val="FF0000"/>
              </a:solidFill>
            </a:endParaRPr>
          </a:p>
          <a:p>
            <a:pPr>
              <a:lnSpc>
                <a:spcPct val="100000"/>
              </a:lnSpc>
              <a:spcBef>
                <a:spcPts val="0"/>
              </a:spcBef>
              <a:spcAft>
                <a:spcPts val="0"/>
              </a:spcAft>
            </a:pPr>
            <a:r>
              <a:rPr lang="en-US" sz="1300" dirty="0">
                <a:solidFill>
                  <a:srgbClr val="FF0000"/>
                </a:solidFill>
              </a:rPr>
              <a:t>spec:</a:t>
            </a:r>
          </a:p>
          <a:p>
            <a:pPr>
              <a:lnSpc>
                <a:spcPct val="100000"/>
              </a:lnSpc>
              <a:spcBef>
                <a:spcPts val="0"/>
              </a:spcBef>
              <a:spcAft>
                <a:spcPts val="0"/>
              </a:spcAft>
            </a:pPr>
            <a:r>
              <a:rPr lang="en-US" sz="1300" dirty="0">
                <a:solidFill>
                  <a:srgbClr val="FF0000"/>
                </a:solidFill>
              </a:rPr>
              <a:t>  type: </a:t>
            </a:r>
            <a:r>
              <a:rPr lang="en-US" sz="1300" dirty="0" err="1">
                <a:solidFill>
                  <a:srgbClr val="FF0000"/>
                </a:solidFill>
              </a:rPr>
              <a:t>LoadBalancer</a:t>
            </a:r>
            <a:endParaRPr lang="en-US" sz="1300" dirty="0">
              <a:solidFill>
                <a:srgbClr val="FF0000"/>
              </a:solidFill>
            </a:endParaRPr>
          </a:p>
          <a:p>
            <a:pPr>
              <a:lnSpc>
                <a:spcPct val="100000"/>
              </a:lnSpc>
              <a:spcBef>
                <a:spcPts val="0"/>
              </a:spcBef>
              <a:spcAft>
                <a:spcPts val="0"/>
              </a:spcAft>
            </a:pPr>
            <a:r>
              <a:rPr lang="en-US" sz="1300" dirty="0">
                <a:solidFill>
                  <a:srgbClr val="FF0000"/>
                </a:solidFill>
              </a:rPr>
              <a:t>  ports:</a:t>
            </a:r>
          </a:p>
          <a:p>
            <a:pPr>
              <a:lnSpc>
                <a:spcPct val="100000"/>
              </a:lnSpc>
              <a:spcBef>
                <a:spcPts val="0"/>
              </a:spcBef>
              <a:spcAft>
                <a:spcPts val="0"/>
              </a:spcAft>
            </a:pPr>
            <a:r>
              <a:rPr lang="en-US" sz="1300" dirty="0">
                <a:solidFill>
                  <a:srgbClr val="FF0000"/>
                </a:solidFill>
              </a:rPr>
              <a:t>  - port: 80</a:t>
            </a:r>
          </a:p>
          <a:p>
            <a:pPr>
              <a:lnSpc>
                <a:spcPct val="100000"/>
              </a:lnSpc>
              <a:spcBef>
                <a:spcPts val="0"/>
              </a:spcBef>
              <a:spcAft>
                <a:spcPts val="0"/>
              </a:spcAft>
            </a:pPr>
            <a:r>
              <a:rPr lang="en-US" sz="1300" dirty="0">
                <a:solidFill>
                  <a:srgbClr val="FF0000"/>
                </a:solidFill>
              </a:rPr>
              <a:t>  selector:</a:t>
            </a:r>
          </a:p>
          <a:p>
            <a:pPr>
              <a:lnSpc>
                <a:spcPct val="100000"/>
              </a:lnSpc>
              <a:spcBef>
                <a:spcPts val="0"/>
              </a:spcBef>
              <a:spcAft>
                <a:spcPts val="0"/>
              </a:spcAft>
            </a:pPr>
            <a:r>
              <a:rPr lang="en-US" sz="1300" dirty="0">
                <a:solidFill>
                  <a:srgbClr val="FF0000"/>
                </a:solidFill>
              </a:rPr>
              <a:t>    app: </a:t>
            </a:r>
            <a:r>
              <a:rPr lang="en-US" sz="1300" dirty="0" err="1">
                <a:solidFill>
                  <a:srgbClr val="FF0000"/>
                </a:solidFill>
              </a:rPr>
              <a:t>mymicroservice</a:t>
            </a:r>
            <a:endParaRPr lang="en-US" sz="1300" dirty="0">
              <a:solidFill>
                <a:srgbClr val="FF0000"/>
              </a:solidFill>
            </a:endParaRPr>
          </a:p>
        </p:txBody>
      </p:sp>
      <p:sp>
        <p:nvSpPr>
          <p:cNvPr id="5" name="Rectangle: Rounded Corners 4">
            <a:extLst>
              <a:ext uri="{FF2B5EF4-FFF2-40B4-BE49-F238E27FC236}">
                <a16:creationId xmlns:a16="http://schemas.microsoft.com/office/drawing/2014/main" id="{49CCF977-1156-4363-BE46-278DD2394615}"/>
              </a:ext>
            </a:extLst>
          </p:cNvPr>
          <p:cNvSpPr/>
          <p:nvPr/>
        </p:nvSpPr>
        <p:spPr>
          <a:xfrm>
            <a:off x="8047184" y="2814638"/>
            <a:ext cx="2035174" cy="247650"/>
          </a:xfrm>
          <a:prstGeom prst="round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6">
            <a:extLst>
              <a:ext uri="{FF2B5EF4-FFF2-40B4-BE49-F238E27FC236}">
                <a16:creationId xmlns:a16="http://schemas.microsoft.com/office/drawing/2014/main" id="{5B3D0205-3D4C-4991-82EF-99FAF0E3F282}"/>
              </a:ext>
            </a:extLst>
          </p:cNvPr>
          <p:cNvCxnSpPr>
            <a:cxnSpLocks/>
            <a:stCxn id="4" idx="0"/>
            <a:endCxn id="5" idx="2"/>
          </p:cNvCxnSpPr>
          <p:nvPr/>
        </p:nvCxnSpPr>
        <p:spPr>
          <a:xfrm flipH="1" flipV="1">
            <a:off x="9064771" y="3062288"/>
            <a:ext cx="1283089" cy="861922"/>
          </a:xfrm>
          <a:prstGeom prst="line">
            <a:avLst/>
          </a:prstGeom>
          <a:ln w="254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id="{6C07724B-71BF-49BE-BD2E-CE29F0574FE4}"/>
              </a:ext>
            </a:extLst>
          </p:cNvPr>
          <p:cNvSpPr txBox="1"/>
          <p:nvPr/>
        </p:nvSpPr>
        <p:spPr>
          <a:xfrm>
            <a:off x="9149713" y="3924210"/>
            <a:ext cx="2396293" cy="633503"/>
          </a:xfrm>
          <a:prstGeom prst="rect">
            <a:avLst/>
          </a:prstGeom>
          <a:solidFill>
            <a:schemeClr val="accent2">
              <a:alpha val="47000"/>
            </a:schemeClr>
          </a:solidFill>
          <a:ln w="25400">
            <a:solidFill>
              <a:schemeClr val="accent2"/>
            </a:solidFill>
          </a:ln>
        </p:spPr>
        <p:txBody>
          <a:bodyPr wrap="square" rtlCol="0" anchor="ctr">
            <a:normAutofit fontScale="77500" lnSpcReduction="20000"/>
          </a:bodyPr>
          <a:lstStyle/>
          <a:p>
            <a:r>
              <a:rPr lang="en-US" dirty="0"/>
              <a:t>Replace </a:t>
            </a:r>
            <a:r>
              <a:rPr lang="en-US" dirty="0">
                <a:solidFill>
                  <a:srgbClr val="FF0000"/>
                </a:solidFill>
              </a:rPr>
              <a:t>[YOUR DOCKER USERNAME]</a:t>
            </a:r>
            <a:r>
              <a:rPr lang="en-US" dirty="0"/>
              <a:t> with your actual Docker ID.</a:t>
            </a:r>
          </a:p>
        </p:txBody>
      </p:sp>
      <p:sp>
        <p:nvSpPr>
          <p:cNvPr id="9" name="TextBox 8">
            <a:extLst>
              <a:ext uri="{FF2B5EF4-FFF2-40B4-BE49-F238E27FC236}">
                <a16:creationId xmlns:a16="http://schemas.microsoft.com/office/drawing/2014/main" id="{662EE342-D288-4E06-A511-2583A4F20176}"/>
              </a:ext>
            </a:extLst>
          </p:cNvPr>
          <p:cNvSpPr txBox="1"/>
          <p:nvPr/>
        </p:nvSpPr>
        <p:spPr>
          <a:xfrm>
            <a:off x="923924" y="1008281"/>
            <a:ext cx="6162675" cy="5325844"/>
          </a:xfrm>
          <a:prstGeom prst="rect">
            <a:avLst/>
          </a:prstGeom>
          <a:noFill/>
        </p:spPr>
        <p:txBody>
          <a:bodyPr wrap="square" rtlCol="0" anchor="ctr">
            <a:normAutofit/>
          </a:bodyPr>
          <a:lstStyle/>
          <a:p>
            <a:pPr marL="342900" indent="-342900">
              <a:buFont typeface="+mj-lt"/>
              <a:buAutoNum type="arabicPeriod" startAt="22"/>
            </a:pPr>
            <a:endParaRPr lang="en-US" dirty="0"/>
          </a:p>
          <a:p>
            <a:pPr marL="342900" indent="-342900">
              <a:buFont typeface="+mj-lt"/>
              <a:buAutoNum type="arabicPeriod" startAt="22"/>
            </a:pPr>
            <a:endParaRPr lang="en-US" dirty="0"/>
          </a:p>
          <a:p>
            <a:pPr marL="342900" indent="-342900">
              <a:buFont typeface="+mj-lt"/>
              <a:buAutoNum type="arabicPeriod" startAt="21"/>
            </a:pPr>
            <a:r>
              <a:rPr lang="en-US" dirty="0"/>
              <a:t>Copy the text to the right into </a:t>
            </a:r>
            <a:r>
              <a:rPr lang="en-US" dirty="0" err="1">
                <a:solidFill>
                  <a:srgbClr val="FF0000"/>
                </a:solidFill>
              </a:rPr>
              <a:t>deploy.yml</a:t>
            </a:r>
            <a:r>
              <a:rPr lang="en-US" dirty="0"/>
              <a:t>.</a:t>
            </a:r>
          </a:p>
          <a:p>
            <a:pPr marL="342900" indent="-342900">
              <a:buFont typeface="+mj-lt"/>
              <a:buAutoNum type="arabicPeriod" startAt="21"/>
            </a:pPr>
            <a:r>
              <a:rPr lang="en-US" dirty="0"/>
              <a:t>Run the deployment with: </a:t>
            </a:r>
          </a:p>
          <a:p>
            <a:pPr marL="800100" lvl="1" indent="-342900">
              <a:buFont typeface="Arial" panose="020B0604020202020204" pitchFamily="34" charset="0"/>
              <a:buChar char="•"/>
            </a:pPr>
            <a:r>
              <a:rPr lang="en-US" sz="1600" dirty="0" err="1">
                <a:solidFill>
                  <a:srgbClr val="FF0000"/>
                </a:solidFill>
              </a:rPr>
              <a:t>kubectl</a:t>
            </a:r>
            <a:r>
              <a:rPr lang="en-US" sz="1600" dirty="0">
                <a:solidFill>
                  <a:srgbClr val="FF0000"/>
                </a:solidFill>
              </a:rPr>
              <a:t> apply –f </a:t>
            </a:r>
            <a:r>
              <a:rPr lang="en-US" sz="1600" dirty="0" err="1">
                <a:solidFill>
                  <a:srgbClr val="FF0000"/>
                </a:solidFill>
              </a:rPr>
              <a:t>deploy.yaml</a:t>
            </a:r>
            <a:endParaRPr lang="en-US" sz="1600" dirty="0">
              <a:solidFill>
                <a:srgbClr val="FF0000"/>
              </a:solidFill>
            </a:endParaRPr>
          </a:p>
          <a:p>
            <a:pPr marL="342900" indent="-342900">
              <a:buFont typeface="+mj-lt"/>
              <a:buAutoNum type="arabicPeriod" startAt="21"/>
            </a:pPr>
            <a:r>
              <a:rPr lang="en-US" dirty="0"/>
              <a:t>See the details of the deployed service with:</a:t>
            </a:r>
          </a:p>
          <a:p>
            <a:pPr marL="800100" lvl="1" indent="-342900">
              <a:buFont typeface="Arial" panose="020B0604020202020204" pitchFamily="34" charset="0"/>
              <a:buChar char="•"/>
            </a:pPr>
            <a:r>
              <a:rPr lang="en-US" sz="1600" dirty="0" err="1">
                <a:solidFill>
                  <a:srgbClr val="FF0000"/>
                </a:solidFill>
              </a:rPr>
              <a:t>kubectl</a:t>
            </a:r>
            <a:r>
              <a:rPr lang="en-US" sz="1600" dirty="0">
                <a:solidFill>
                  <a:srgbClr val="FF0000"/>
                </a:solidFill>
              </a:rPr>
              <a:t> get service </a:t>
            </a:r>
            <a:r>
              <a:rPr lang="en-US" sz="1600" dirty="0" err="1">
                <a:solidFill>
                  <a:srgbClr val="FF0000"/>
                </a:solidFill>
              </a:rPr>
              <a:t>mymicroservice</a:t>
            </a:r>
            <a:r>
              <a:rPr lang="en-US" sz="1600" dirty="0">
                <a:solidFill>
                  <a:srgbClr val="FF0000"/>
                </a:solidFill>
              </a:rPr>
              <a:t> --watch</a:t>
            </a:r>
          </a:p>
          <a:p>
            <a:pPr marL="342900" indent="-342900">
              <a:buFont typeface="+mj-lt"/>
              <a:buAutoNum type="arabicPeriod" startAt="21"/>
            </a:pPr>
            <a:r>
              <a:rPr lang="en-US" dirty="0"/>
              <a:t>Look for the External IP address and see the deployed site with:</a:t>
            </a:r>
          </a:p>
          <a:p>
            <a:pPr marL="800100" lvl="1" indent="-342900">
              <a:buFont typeface="Arial" panose="020B0604020202020204" pitchFamily="34" charset="0"/>
              <a:buChar char="•"/>
            </a:pPr>
            <a:r>
              <a:rPr lang="en-US" sz="1600" b="0" i="0" dirty="0">
                <a:solidFill>
                  <a:srgbClr val="FF0000"/>
                </a:solidFill>
                <a:effectLst/>
              </a:rPr>
              <a:t>http://[EXTERNAL IP]/</a:t>
            </a:r>
            <a:r>
              <a:rPr lang="en-US" sz="1600" b="0" i="0" dirty="0" err="1">
                <a:solidFill>
                  <a:srgbClr val="FF0000"/>
                </a:solidFill>
                <a:effectLst/>
              </a:rPr>
              <a:t>WeatherForecast</a:t>
            </a:r>
            <a:endParaRPr lang="en-US" sz="1600" dirty="0">
              <a:solidFill>
                <a:srgbClr val="FF0000"/>
              </a:solidFill>
            </a:endParaRPr>
          </a:p>
          <a:p>
            <a:pPr marL="342900" indent="-342900">
              <a:buFont typeface="+mj-lt"/>
              <a:buAutoNum type="arabicPeriod" startAt="25"/>
            </a:pPr>
            <a:r>
              <a:rPr lang="en-US" dirty="0"/>
              <a:t>To scale up your services to 2 (or more), use:</a:t>
            </a:r>
          </a:p>
          <a:p>
            <a:pPr marL="800100" lvl="1" indent="-342900">
              <a:buFont typeface="Arial" panose="020B0604020202020204" pitchFamily="34" charset="0"/>
              <a:buChar char="•"/>
            </a:pPr>
            <a:r>
              <a:rPr lang="en-US" sz="1600" dirty="0" err="1">
                <a:solidFill>
                  <a:srgbClr val="FF0000"/>
                </a:solidFill>
              </a:rPr>
              <a:t>kubectl</a:t>
            </a:r>
            <a:r>
              <a:rPr lang="en-US" sz="1600" dirty="0">
                <a:solidFill>
                  <a:srgbClr val="FF0000"/>
                </a:solidFill>
              </a:rPr>
              <a:t> scale --replicas=2 deployment/</a:t>
            </a:r>
            <a:r>
              <a:rPr lang="en-US" sz="1600" dirty="0" err="1">
                <a:solidFill>
                  <a:srgbClr val="FF0000"/>
                </a:solidFill>
              </a:rPr>
              <a:t>mymicroservice</a:t>
            </a:r>
            <a:endParaRPr lang="en-US" sz="1600" dirty="0">
              <a:solidFill>
                <a:srgbClr val="FF0000"/>
              </a:solidFill>
            </a:endParaRPr>
          </a:p>
          <a:p>
            <a:pPr marL="342900" indent="-342900">
              <a:buFont typeface="+mj-lt"/>
              <a:buAutoNum type="arabicPeriod" startAt="26"/>
            </a:pPr>
            <a:r>
              <a:rPr lang="en-US" dirty="0"/>
              <a:t>Delete all created resources with:</a:t>
            </a:r>
          </a:p>
          <a:p>
            <a:pPr marL="800100" lvl="1" indent="-342900">
              <a:buFont typeface="Arial" panose="020B0604020202020204" pitchFamily="34" charset="0"/>
              <a:buChar char="•"/>
            </a:pPr>
            <a:r>
              <a:rPr lang="en-US" sz="1600" dirty="0" err="1">
                <a:solidFill>
                  <a:srgbClr val="FF0000"/>
                </a:solidFill>
              </a:rPr>
              <a:t>az</a:t>
            </a:r>
            <a:r>
              <a:rPr lang="en-US" sz="1600" dirty="0">
                <a:solidFill>
                  <a:srgbClr val="FF0000"/>
                </a:solidFill>
              </a:rPr>
              <a:t> group delete –n </a:t>
            </a:r>
            <a:r>
              <a:rPr lang="en-US" sz="1600" dirty="0" err="1">
                <a:solidFill>
                  <a:srgbClr val="FF0000"/>
                </a:solidFill>
              </a:rPr>
              <a:t>MyMicroservice</a:t>
            </a:r>
            <a:r>
              <a:rPr lang="en-US" sz="1600" dirty="0">
                <a:solidFill>
                  <a:srgbClr val="FF0000"/>
                </a:solidFill>
              </a:rPr>
              <a:t> Resources</a:t>
            </a:r>
          </a:p>
        </p:txBody>
      </p:sp>
      <p:sp>
        <p:nvSpPr>
          <p:cNvPr id="8" name="Title 1">
            <a:extLst>
              <a:ext uri="{FF2B5EF4-FFF2-40B4-BE49-F238E27FC236}">
                <a16:creationId xmlns:a16="http://schemas.microsoft.com/office/drawing/2014/main" id="{F3680041-6E77-4379-B3E6-1CEB83C01BA6}"/>
              </a:ext>
            </a:extLst>
          </p:cNvPr>
          <p:cNvSpPr>
            <a:spLocks noGrp="1"/>
          </p:cNvSpPr>
          <p:nvPr>
            <p:ph type="title"/>
          </p:nvPr>
        </p:nvSpPr>
        <p:spPr>
          <a:xfrm>
            <a:off x="866773" y="453697"/>
            <a:ext cx="6219825" cy="1449387"/>
          </a:xfrm>
        </p:spPr>
        <p:txBody>
          <a:bodyPr>
            <a:normAutofit fontScale="90000"/>
          </a:bodyPr>
          <a:lstStyle/>
          <a:p>
            <a:r>
              <a:rPr lang="en-US" sz="4000" dirty="0">
                <a:solidFill>
                  <a:schemeClr val="tx1"/>
                </a:solidFill>
              </a:rPr>
              <a:t>Microservices Tutorial (3/3)</a:t>
            </a:r>
            <a:br>
              <a:rPr lang="en-US" dirty="0">
                <a:solidFill>
                  <a:schemeClr val="tx1"/>
                </a:solidFill>
              </a:rPr>
            </a:br>
            <a:r>
              <a:rPr lang="en-US" sz="1600" dirty="0">
                <a:hlinkClick r:id="rId2"/>
              </a:rPr>
              <a:t>https://dotnet.microsoft.com/learn/aspnet/microservice-tutorial/intro</a:t>
            </a:r>
            <a:br>
              <a:rPr lang="en-US" sz="1600" dirty="0"/>
            </a:br>
            <a:r>
              <a:rPr lang="en-US" sz="1600" dirty="0">
                <a:hlinkClick r:id="rId3"/>
              </a:rPr>
              <a:t>https://dotnet.microsoft.com/learn/aspnet/microservice-tutorial/create</a:t>
            </a:r>
            <a:endParaRPr lang="en-US" dirty="0"/>
          </a:p>
        </p:txBody>
      </p:sp>
      <p:sp>
        <p:nvSpPr>
          <p:cNvPr id="23" name="TextBox 22">
            <a:extLst>
              <a:ext uri="{FF2B5EF4-FFF2-40B4-BE49-F238E27FC236}">
                <a16:creationId xmlns:a16="http://schemas.microsoft.com/office/drawing/2014/main" id="{056BDEE3-6D05-4F40-80E3-AEC7CEC0C88B}"/>
              </a:ext>
            </a:extLst>
          </p:cNvPr>
          <p:cNvSpPr txBox="1"/>
          <p:nvPr/>
        </p:nvSpPr>
        <p:spPr>
          <a:xfrm>
            <a:off x="9751691" y="42857"/>
            <a:ext cx="1403987" cy="363299"/>
          </a:xfrm>
          <a:prstGeom prst="rect">
            <a:avLst/>
          </a:prstGeom>
          <a:solidFill>
            <a:schemeClr val="accent2">
              <a:alpha val="47000"/>
            </a:schemeClr>
          </a:solidFill>
          <a:ln w="25400">
            <a:solidFill>
              <a:schemeClr val="accent2"/>
            </a:solidFill>
          </a:ln>
        </p:spPr>
        <p:txBody>
          <a:bodyPr wrap="square" rtlCol="0" anchor="ctr">
            <a:normAutofit lnSpcReduction="10000"/>
          </a:bodyPr>
          <a:lstStyle/>
          <a:p>
            <a:r>
              <a:rPr lang="en-US" dirty="0" err="1"/>
              <a:t>deploy.yaml</a:t>
            </a:r>
            <a:endParaRPr lang="en-US" dirty="0"/>
          </a:p>
        </p:txBody>
      </p:sp>
    </p:spTree>
    <p:extLst>
      <p:ext uri="{BB962C8B-B14F-4D97-AF65-F5344CB8AC3E}">
        <p14:creationId xmlns:p14="http://schemas.microsoft.com/office/powerpoint/2010/main" val="2393778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42F680-9535-4F7F-B97F-9C50D0893C50}"/>
              </a:ext>
            </a:extLst>
          </p:cNvPr>
          <p:cNvSpPr>
            <a:spLocks noGrp="1"/>
          </p:cNvSpPr>
          <p:nvPr>
            <p:ph type="title"/>
          </p:nvPr>
        </p:nvSpPr>
        <p:spPr>
          <a:xfrm>
            <a:off x="1196087" y="286603"/>
            <a:ext cx="6171118" cy="1450757"/>
          </a:xfrm>
        </p:spPr>
        <p:txBody>
          <a:bodyPr>
            <a:normAutofit/>
          </a:bodyPr>
          <a:lstStyle/>
          <a:p>
            <a:r>
              <a:rPr lang="en-US" dirty="0">
                <a:solidFill>
                  <a:schemeClr val="tx1"/>
                </a:solidFill>
              </a:rPr>
              <a:t>MSA vs. SOA</a:t>
            </a:r>
            <a:br>
              <a:rPr lang="en-US" dirty="0">
                <a:solidFill>
                  <a:schemeClr val="tx1"/>
                </a:solidFill>
              </a:rPr>
            </a:br>
            <a:r>
              <a:rPr lang="en-US" sz="1400" dirty="0">
                <a:hlinkClick r:id="rId2"/>
              </a:rPr>
              <a:t>https://dzone.com/articles/microservices-vs-soa-whats-the-difference</a:t>
            </a:r>
            <a:br>
              <a:rPr lang="en-US" sz="1400" dirty="0"/>
            </a:br>
            <a:r>
              <a:rPr lang="en-US" sz="1400" dirty="0">
                <a:hlinkClick r:id="rId3"/>
              </a:rPr>
              <a:t>https://www.bmc.com/blogs/microservices-vs-soa-whats-difference/</a:t>
            </a:r>
            <a:br>
              <a:rPr lang="en-US" sz="1400" dirty="0"/>
            </a:br>
            <a:r>
              <a:rPr lang="en-US" sz="1400" dirty="0">
                <a:hlinkClick r:id="rId4"/>
              </a:rPr>
              <a:t>https://www.guru99.com/microservices-tutorial.html</a:t>
            </a:r>
            <a:endParaRPr lang="en-US" dirty="0"/>
          </a:p>
        </p:txBody>
      </p:sp>
      <p:graphicFrame>
        <p:nvGraphicFramePr>
          <p:cNvPr id="4" name="Table 4">
            <a:extLst>
              <a:ext uri="{FF2B5EF4-FFF2-40B4-BE49-F238E27FC236}">
                <a16:creationId xmlns:a16="http://schemas.microsoft.com/office/drawing/2014/main" id="{B986CDBC-970B-43F9-B87A-9DAFA6C7B011}"/>
              </a:ext>
            </a:extLst>
          </p:cNvPr>
          <p:cNvGraphicFramePr>
            <a:graphicFrameLocks noGrp="1"/>
          </p:cNvGraphicFramePr>
          <p:nvPr>
            <p:ph idx="1"/>
            <p:extLst>
              <p:ext uri="{D42A27DB-BD31-4B8C-83A1-F6EECF244321}">
                <p14:modId xmlns:p14="http://schemas.microsoft.com/office/powerpoint/2010/main" val="3730791727"/>
              </p:ext>
            </p:extLst>
          </p:nvPr>
        </p:nvGraphicFramePr>
        <p:xfrm>
          <a:off x="1285240" y="2033618"/>
          <a:ext cx="5180565" cy="4272280"/>
        </p:xfrm>
        <a:graphic>
          <a:graphicData uri="http://schemas.openxmlformats.org/drawingml/2006/table">
            <a:tbl>
              <a:tblPr firstRow="1" bandRow="1">
                <a:tableStyleId>{5C22544A-7EE6-4342-B048-85BDC9FD1C3A}</a:tableStyleId>
              </a:tblPr>
              <a:tblGrid>
                <a:gridCol w="2532337">
                  <a:extLst>
                    <a:ext uri="{9D8B030D-6E8A-4147-A177-3AD203B41FA5}">
                      <a16:colId xmlns:a16="http://schemas.microsoft.com/office/drawing/2014/main" val="3597992787"/>
                    </a:ext>
                  </a:extLst>
                </a:gridCol>
                <a:gridCol w="2648228">
                  <a:extLst>
                    <a:ext uri="{9D8B030D-6E8A-4147-A177-3AD203B41FA5}">
                      <a16:colId xmlns:a16="http://schemas.microsoft.com/office/drawing/2014/main" val="3375959359"/>
                    </a:ext>
                  </a:extLst>
                </a:gridCol>
              </a:tblGrid>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Service Oriented Architecture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dirty="0"/>
                        <a:t>Microservices Architecture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1410123507"/>
                  </a:ext>
                </a:extLst>
              </a:tr>
              <a:tr h="370840">
                <a:tc>
                  <a:txBody>
                    <a:bodyPr/>
                    <a:lstStyle/>
                    <a:p>
                      <a:r>
                        <a:rPr lang="en-US" sz="1400" dirty="0"/>
                        <a:t>Divisions based on business functionality</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400" dirty="0"/>
                        <a:t>Divisions based on ‘</a:t>
                      </a:r>
                      <a:r>
                        <a:rPr lang="en-US" sz="1400" dirty="0">
                          <a:hlinkClick r:id="rId5"/>
                        </a:rPr>
                        <a:t>bounded context</a:t>
                      </a:r>
                      <a:r>
                        <a:rPr lang="en-US" sz="1400" dirty="0"/>
                        <a: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292045418"/>
                  </a:ext>
                </a:extLst>
              </a:tr>
              <a:tr h="370840">
                <a:tc>
                  <a:txBody>
                    <a:bodyPr/>
                    <a:lstStyle/>
                    <a:p>
                      <a:r>
                        <a:rPr lang="en-US" sz="1400" dirty="0"/>
                        <a:t>Often leverages a </a:t>
                      </a:r>
                      <a:r>
                        <a:rPr lang="en-US" sz="1400" dirty="0">
                          <a:hlinkClick r:id="rId6"/>
                        </a:rPr>
                        <a:t>Service Bus </a:t>
                      </a:r>
                      <a:r>
                        <a:rPr lang="en-US" sz="1400" dirty="0"/>
                        <a:t>for communication.</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400" dirty="0"/>
                        <a:t>Uses a simple messaging system. (HTTP)</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3508729887"/>
                  </a:ext>
                </a:extLst>
              </a:tr>
              <a:tr h="370840">
                <a:tc>
                  <a:txBody>
                    <a:bodyPr/>
                    <a:lstStyle/>
                    <a:p>
                      <a:r>
                        <a:rPr lang="en-US" sz="1400" dirty="0">
                          <a:solidFill>
                            <a:schemeClr val="tx1"/>
                          </a:solidFill>
                        </a:rPr>
                        <a:t>Support for multiple messaging protocols.</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400" dirty="0">
                          <a:solidFill>
                            <a:schemeClr val="tx1"/>
                          </a:solidFill>
                        </a:rPr>
                        <a:t>Uses lightweight protocols. (HTTP/REST)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354057161"/>
                  </a:ext>
                </a:extLst>
              </a:tr>
              <a:tr h="370840">
                <a:tc>
                  <a:txBody>
                    <a:bodyPr/>
                    <a:lstStyle/>
                    <a:p>
                      <a:r>
                        <a:rPr lang="en-US" sz="1400" dirty="0">
                          <a:solidFill>
                            <a:schemeClr val="tx1"/>
                          </a:solidFill>
                        </a:rPr>
                        <a:t>Multi-threaded</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400" dirty="0">
                          <a:solidFill>
                            <a:schemeClr val="tx1"/>
                          </a:solidFill>
                        </a:rPr>
                        <a:t>Single-threaded</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4116417808"/>
                  </a:ext>
                </a:extLst>
              </a:tr>
              <a:tr h="370840">
                <a:tc>
                  <a:txBody>
                    <a:bodyPr/>
                    <a:lstStyle/>
                    <a:p>
                      <a:r>
                        <a:rPr lang="en-US" sz="1400" dirty="0">
                          <a:solidFill>
                            <a:schemeClr val="tx1"/>
                          </a:solidFill>
                        </a:rPr>
                        <a:t>Focus on app reusability.</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400" dirty="0">
                          <a:solidFill>
                            <a:schemeClr val="tx1"/>
                          </a:solidFill>
                        </a:rPr>
                        <a:t>Focus on decoupling components.</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3434387054"/>
                  </a:ext>
                </a:extLst>
              </a:tr>
              <a:tr h="348902">
                <a:tc>
                  <a:txBody>
                    <a:bodyPr/>
                    <a:lstStyle/>
                    <a:p>
                      <a:r>
                        <a:rPr lang="en-US" sz="1400" dirty="0">
                          <a:solidFill>
                            <a:schemeClr val="tx1"/>
                          </a:solidFill>
                        </a:rPr>
                        <a:t>Systemic change means altering the monolith or service.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400" dirty="0">
                          <a:solidFill>
                            <a:schemeClr val="tx1"/>
                          </a:solidFill>
                        </a:rPr>
                        <a:t>Systemic change means adding a new instance of a service</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657677726"/>
                  </a:ext>
                </a:extLst>
              </a:tr>
              <a:tr h="370840">
                <a:tc>
                  <a:txBody>
                    <a:bodyPr/>
                    <a:lstStyle/>
                    <a:p>
                      <a:r>
                        <a:rPr lang="en-US" sz="1400" dirty="0">
                          <a:solidFill>
                            <a:schemeClr val="tx1"/>
                          </a:solidFill>
                        </a:rPr>
                        <a:t>CI/CD is becoming more popular</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tc>
                  <a:txBody>
                    <a:bodyPr/>
                    <a:lstStyle/>
                    <a:p>
                      <a:r>
                        <a:rPr lang="en-US" sz="1400" dirty="0">
                          <a:solidFill>
                            <a:schemeClr val="tx1"/>
                          </a:solidFill>
                        </a:rPr>
                        <a:t>CI/CD is integral to development.</a:t>
                      </a:r>
                    </a:p>
                  </a:txBody>
                  <a:tcPr anchor="ctr">
                    <a:lnL w="12700" cap="flat" cmpd="sng" algn="ctr">
                      <a:solidFill>
                        <a:schemeClr val="accent2"/>
                      </a:solidFill>
                      <a:prstDash val="solid"/>
                      <a:round/>
                      <a:headEnd type="none" w="med" len="med"/>
                      <a:tailEnd type="none" w="med" len="med"/>
                    </a:lnL>
                    <a:lnR w="12700" cap="flat" cmpd="sng" algn="ctr">
                      <a:solidFill>
                        <a:schemeClr val="accent2"/>
                      </a:solidFill>
                      <a:prstDash val="solid"/>
                      <a:round/>
                      <a:headEnd type="none" w="med" len="med"/>
                      <a:tailEnd type="none" w="med" len="med"/>
                    </a:lnR>
                    <a:lnT w="12700" cap="flat" cmpd="sng" algn="ctr">
                      <a:solidFill>
                        <a:schemeClr val="accent2"/>
                      </a:solidFill>
                      <a:prstDash val="solid"/>
                      <a:round/>
                      <a:headEnd type="none" w="med" len="med"/>
                      <a:tailEnd type="none" w="med" len="med"/>
                    </a:lnT>
                    <a:lnB w="12700" cap="flat" cmpd="sng" algn="ctr">
                      <a:solidFill>
                        <a:schemeClr val="accent2"/>
                      </a:solidFill>
                      <a:prstDash val="solid"/>
                      <a:round/>
                      <a:headEnd type="none" w="med" len="med"/>
                      <a:tailEnd type="none" w="med" len="med"/>
                    </a:lnB>
                  </a:tcPr>
                </a:tc>
                <a:extLst>
                  <a:ext uri="{0D108BD9-81ED-4DB2-BD59-A6C34878D82A}">
                    <a16:rowId xmlns:a16="http://schemas.microsoft.com/office/drawing/2014/main" val="2375937970"/>
                  </a:ext>
                </a:extLst>
              </a:tr>
            </a:tbl>
          </a:graphicData>
        </a:graphic>
      </p:graphicFrame>
      <p:pic>
        <p:nvPicPr>
          <p:cNvPr id="2050" name="Picture 2" descr="Monolithic vs SOA vs Microservices - SOA vs Microservices - Edureka">
            <a:extLst>
              <a:ext uri="{FF2B5EF4-FFF2-40B4-BE49-F238E27FC236}">
                <a16:creationId xmlns:a16="http://schemas.microsoft.com/office/drawing/2014/main" id="{6EC5ED78-D225-4FE3-A1AB-4BAE8BC7CF69}"/>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639716" y="2679340"/>
            <a:ext cx="4468306" cy="3028529"/>
          </a:xfrm>
          <a:prstGeom prst="rect">
            <a:avLst/>
          </a:prstGeom>
          <a:noFill/>
          <a:ln w="25400">
            <a:solidFill>
              <a:schemeClr val="accent2"/>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30914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2198D-82BE-42A2-B8AE-69267B69541A}"/>
              </a:ext>
            </a:extLst>
          </p:cNvPr>
          <p:cNvSpPr>
            <a:spLocks noGrp="1"/>
          </p:cNvSpPr>
          <p:nvPr>
            <p:ph type="title"/>
          </p:nvPr>
        </p:nvSpPr>
        <p:spPr>
          <a:xfrm>
            <a:off x="1121735" y="295270"/>
            <a:ext cx="6531491" cy="1450757"/>
          </a:xfrm>
        </p:spPr>
        <p:txBody>
          <a:bodyPr>
            <a:normAutofit/>
          </a:bodyPr>
          <a:lstStyle/>
          <a:p>
            <a:r>
              <a:rPr lang="en-US" dirty="0">
                <a:solidFill>
                  <a:schemeClr val="tx1"/>
                </a:solidFill>
              </a:rPr>
              <a:t>Web Services Review</a:t>
            </a:r>
            <a:br>
              <a:rPr lang="en-US" sz="4400" dirty="0"/>
            </a:br>
            <a:r>
              <a:rPr lang="en-US" sz="1400" dirty="0">
                <a:hlinkClick r:id="rId2"/>
              </a:rPr>
              <a:t>https://martinfowler.com/articles/microservices.html</a:t>
            </a:r>
            <a:endParaRPr lang="en-US" sz="4400" dirty="0"/>
          </a:p>
        </p:txBody>
      </p:sp>
      <p:sp>
        <p:nvSpPr>
          <p:cNvPr id="3" name="Content Placeholder 2">
            <a:extLst>
              <a:ext uri="{FF2B5EF4-FFF2-40B4-BE49-F238E27FC236}">
                <a16:creationId xmlns:a16="http://schemas.microsoft.com/office/drawing/2014/main" id="{31287DBC-DD4A-490A-A531-2DDACD422E52}"/>
              </a:ext>
            </a:extLst>
          </p:cNvPr>
          <p:cNvSpPr>
            <a:spLocks noGrp="1"/>
          </p:cNvSpPr>
          <p:nvPr>
            <p:ph idx="1"/>
          </p:nvPr>
        </p:nvSpPr>
        <p:spPr>
          <a:xfrm>
            <a:off x="1121735" y="1905603"/>
            <a:ext cx="6141462" cy="2770405"/>
          </a:xfrm>
        </p:spPr>
        <p:txBody>
          <a:bodyPr anchor="ctr">
            <a:normAutofit fontScale="92500"/>
          </a:bodyPr>
          <a:lstStyle/>
          <a:p>
            <a:pPr marL="0" lvl="0" indent="0">
              <a:spcBef>
                <a:spcPts val="0"/>
              </a:spcBef>
              <a:spcAft>
                <a:spcPts val="0"/>
              </a:spcAft>
              <a:buNone/>
            </a:pPr>
            <a:r>
              <a:rPr lang="en-US" sz="2400" dirty="0">
                <a:solidFill>
                  <a:schemeClr val="tx1"/>
                </a:solidFill>
              </a:rPr>
              <a:t>In a “monolith” application, all the code (except DB and UI) is compiled together and deployed together. This approach presents certain problems.</a:t>
            </a:r>
          </a:p>
          <a:p>
            <a:pPr marL="749808" lvl="1" indent="-317500">
              <a:spcBef>
                <a:spcPts val="1600"/>
              </a:spcBef>
              <a:spcAft>
                <a:spcPts val="0"/>
              </a:spcAft>
              <a:buSzPts val="1400"/>
              <a:buChar char="●"/>
            </a:pPr>
            <a:r>
              <a:rPr lang="en-US" sz="1900" dirty="0">
                <a:solidFill>
                  <a:schemeClr val="tx1"/>
                </a:solidFill>
              </a:rPr>
              <a:t>One small change forces you to rebuild and redeploy the whole application as a new version.</a:t>
            </a:r>
          </a:p>
          <a:p>
            <a:pPr marL="749808" lvl="1" indent="-317500">
              <a:spcBef>
                <a:spcPts val="0"/>
              </a:spcBef>
              <a:spcAft>
                <a:spcPts val="0"/>
              </a:spcAft>
              <a:buSzPts val="1400"/>
              <a:buChar char="●"/>
            </a:pPr>
            <a:r>
              <a:rPr lang="en-US" sz="1900" dirty="0">
                <a:solidFill>
                  <a:schemeClr val="tx1"/>
                </a:solidFill>
              </a:rPr>
              <a:t>It’s hard to keep the code well organized with its logical sections decoupled.</a:t>
            </a:r>
            <a:endParaRPr lang="en-US" sz="2400" dirty="0">
              <a:solidFill>
                <a:schemeClr val="tx1"/>
              </a:solidFill>
            </a:endParaRPr>
          </a:p>
        </p:txBody>
      </p:sp>
      <p:pic>
        <p:nvPicPr>
          <p:cNvPr id="1026" name="Picture 2" descr="Web Services API — Learn Web Services from Scratch - codequs - Medium">
            <a:extLst>
              <a:ext uri="{FF2B5EF4-FFF2-40B4-BE49-F238E27FC236}">
                <a16:creationId xmlns:a16="http://schemas.microsoft.com/office/drawing/2014/main" id="{29127EB8-D686-4734-B0BF-67A1CA6ABD4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3413" y="4633913"/>
            <a:ext cx="3009789" cy="1645545"/>
          </a:xfrm>
          <a:prstGeom prst="rect">
            <a:avLst/>
          </a:prstGeom>
          <a:noFill/>
          <a:ln w="25400">
            <a:solidFill>
              <a:schemeClr val="accent2"/>
            </a:solidFill>
          </a:ln>
          <a:effectLst/>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A12D9E61-F9A9-47F4-B954-B0B20141B4FB}"/>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06" r="54172"/>
          <a:stretch/>
        </p:blipFill>
        <p:spPr bwMode="auto">
          <a:xfrm>
            <a:off x="7604288" y="2095500"/>
            <a:ext cx="3377178" cy="4183958"/>
          </a:xfrm>
          <a:prstGeom prst="rect">
            <a:avLst/>
          </a:prstGeom>
          <a:solidFill>
            <a:schemeClr val="bg1"/>
          </a:solidFill>
          <a:ln w="25400">
            <a:solidFill>
              <a:schemeClr val="accent2"/>
            </a:solidFill>
          </a:ln>
          <a:effectLst/>
        </p:spPr>
      </p:pic>
      <p:sp>
        <p:nvSpPr>
          <p:cNvPr id="7" name="TextBox 6">
            <a:extLst>
              <a:ext uri="{FF2B5EF4-FFF2-40B4-BE49-F238E27FC236}">
                <a16:creationId xmlns:a16="http://schemas.microsoft.com/office/drawing/2014/main" id="{FE345ED8-BC1D-42D9-8772-444178803B9C}"/>
              </a:ext>
            </a:extLst>
          </p:cNvPr>
          <p:cNvSpPr txBox="1"/>
          <p:nvPr/>
        </p:nvSpPr>
        <p:spPr>
          <a:xfrm>
            <a:off x="1026042" y="4454991"/>
            <a:ext cx="3315349" cy="1935144"/>
          </a:xfrm>
          <a:prstGeom prst="rect">
            <a:avLst/>
          </a:prstGeom>
          <a:noFill/>
        </p:spPr>
        <p:txBody>
          <a:bodyPr wrap="square">
            <a:normAutofit/>
          </a:bodyPr>
          <a:lstStyle/>
          <a:p>
            <a:pPr marL="749808" lvl="1" indent="-317500">
              <a:spcBef>
                <a:spcPts val="0"/>
              </a:spcBef>
              <a:spcAft>
                <a:spcPts val="0"/>
              </a:spcAft>
              <a:buSzPts val="1400"/>
              <a:buChar char="●"/>
            </a:pPr>
            <a:r>
              <a:rPr lang="en-US" dirty="0"/>
              <a:t>If one part of the app is a bottleneck the whole app is affected.</a:t>
            </a:r>
          </a:p>
        </p:txBody>
      </p:sp>
    </p:spTree>
    <p:extLst>
      <p:ext uri="{BB962C8B-B14F-4D97-AF65-F5344CB8AC3E}">
        <p14:creationId xmlns:p14="http://schemas.microsoft.com/office/powerpoint/2010/main" val="38148744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E9B81-66BE-43DD-AC5D-DEEED10670A8}"/>
              </a:ext>
            </a:extLst>
          </p:cNvPr>
          <p:cNvSpPr>
            <a:spLocks noGrp="1"/>
          </p:cNvSpPr>
          <p:nvPr>
            <p:ph type="title"/>
          </p:nvPr>
        </p:nvSpPr>
        <p:spPr>
          <a:xfrm>
            <a:off x="1073888" y="286603"/>
            <a:ext cx="10074695" cy="1450757"/>
          </a:xfrm>
        </p:spPr>
        <p:txBody>
          <a:bodyPr>
            <a:normAutofit fontScale="90000"/>
          </a:bodyPr>
          <a:lstStyle/>
          <a:p>
            <a:r>
              <a:rPr lang="en-US" dirty="0">
                <a:solidFill>
                  <a:schemeClr val="tx1"/>
                </a:solidFill>
              </a:rPr>
              <a:t>Microservices Architecture – Overview</a:t>
            </a:r>
            <a:br>
              <a:rPr lang="en-US" dirty="0"/>
            </a:br>
            <a:r>
              <a:rPr lang="en-US" sz="1600" dirty="0">
                <a:hlinkClick r:id="rId2"/>
              </a:rPr>
              <a:t>https://martinfowler.com/articles/microservices.html</a:t>
            </a:r>
            <a:endParaRPr lang="en-US" dirty="0"/>
          </a:p>
        </p:txBody>
      </p:sp>
      <p:sp>
        <p:nvSpPr>
          <p:cNvPr id="3" name="Content Placeholder 2">
            <a:extLst>
              <a:ext uri="{FF2B5EF4-FFF2-40B4-BE49-F238E27FC236}">
                <a16:creationId xmlns:a16="http://schemas.microsoft.com/office/drawing/2014/main" id="{D07E7700-B815-471C-810B-FB8DEBC1C140}"/>
              </a:ext>
            </a:extLst>
          </p:cNvPr>
          <p:cNvSpPr>
            <a:spLocks noGrp="1"/>
          </p:cNvSpPr>
          <p:nvPr>
            <p:ph idx="1"/>
          </p:nvPr>
        </p:nvSpPr>
        <p:spPr>
          <a:xfrm>
            <a:off x="1121470" y="1879600"/>
            <a:ext cx="6408043" cy="2706688"/>
          </a:xfrm>
        </p:spPr>
        <p:txBody>
          <a:bodyPr anchor="ctr">
            <a:normAutofit lnSpcReduction="10000"/>
          </a:bodyPr>
          <a:lstStyle/>
          <a:p>
            <a:pPr marL="139700" lvl="0" indent="0">
              <a:spcBef>
                <a:spcPts val="300"/>
              </a:spcBef>
              <a:buSzPts val="1400"/>
              <a:buNone/>
            </a:pPr>
            <a:r>
              <a:rPr lang="en-US" sz="2000" dirty="0">
                <a:solidFill>
                  <a:schemeClr val="tx1"/>
                </a:solidFill>
              </a:rPr>
              <a:t>The </a:t>
            </a:r>
            <a:r>
              <a:rPr lang="en-US" sz="2000" b="1" i="1" dirty="0">
                <a:solidFill>
                  <a:schemeClr val="tx1"/>
                </a:solidFill>
              </a:rPr>
              <a:t>Microservice Architectural Style (MSA)</a:t>
            </a:r>
            <a:r>
              <a:rPr lang="en-US" sz="2000" dirty="0">
                <a:solidFill>
                  <a:schemeClr val="tx1"/>
                </a:solidFill>
              </a:rPr>
              <a:t> can be seen as a subset of SOA. MSA means developing a suite of small, highly-focused services. Then integrating the services to create a single application. </a:t>
            </a:r>
          </a:p>
          <a:p>
            <a:pPr marL="139700" lvl="0" indent="0">
              <a:spcBef>
                <a:spcPts val="300"/>
              </a:spcBef>
              <a:buSzPts val="1400"/>
              <a:buNone/>
            </a:pPr>
            <a:r>
              <a:rPr lang="en-US" sz="2000" b="1" i="1" dirty="0">
                <a:solidFill>
                  <a:schemeClr val="tx1"/>
                </a:solidFill>
              </a:rPr>
              <a:t>MSA’s</a:t>
            </a:r>
            <a:r>
              <a:rPr lang="en-US" sz="2000" dirty="0">
                <a:solidFill>
                  <a:schemeClr val="tx1"/>
                </a:solidFill>
              </a:rPr>
              <a:t> are built around business needs. Each service is independently deployable by a fully automated CI/CD pipeline.</a:t>
            </a:r>
          </a:p>
          <a:p>
            <a:pPr marL="139700" lvl="0" indent="0">
              <a:spcBef>
                <a:spcPts val="300"/>
              </a:spcBef>
              <a:buSzPts val="1400"/>
              <a:buNone/>
            </a:pPr>
            <a:r>
              <a:rPr lang="en-US" sz="2000" dirty="0">
                <a:solidFill>
                  <a:schemeClr val="tx1"/>
                </a:solidFill>
              </a:rPr>
              <a:t>Individual services are loosely coupled with no central</a:t>
            </a:r>
          </a:p>
        </p:txBody>
      </p:sp>
      <p:pic>
        <p:nvPicPr>
          <p:cNvPr id="6" name="Picture 2" descr="Web Services API — Learn Web Services from Scratch - codequs - Medium">
            <a:extLst>
              <a:ext uri="{FF2B5EF4-FFF2-40B4-BE49-F238E27FC236}">
                <a16:creationId xmlns:a16="http://schemas.microsoft.com/office/drawing/2014/main" id="{9CDFE267-828D-4D8A-9B21-73CA62EBDC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3413" y="4633913"/>
            <a:ext cx="3009789" cy="1645545"/>
          </a:xfrm>
          <a:prstGeom prst="rect">
            <a:avLst/>
          </a:prstGeom>
          <a:noFill/>
          <a:ln w="25400">
            <a:solidFill>
              <a:schemeClr val="accent2"/>
            </a:solidFill>
          </a:ln>
          <a:effectLst/>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E765317C-7A7B-4EDD-B23C-56BD5ABA7E01}"/>
              </a:ext>
            </a:extLst>
          </p:cNvPr>
          <p:cNvSpPr txBox="1"/>
          <p:nvPr/>
        </p:nvSpPr>
        <p:spPr>
          <a:xfrm>
            <a:off x="1020726" y="4459324"/>
            <a:ext cx="3360773" cy="1946237"/>
          </a:xfrm>
          <a:prstGeom prst="rect">
            <a:avLst/>
          </a:prstGeom>
          <a:noFill/>
        </p:spPr>
        <p:txBody>
          <a:bodyPr wrap="square" anchor="t">
            <a:normAutofit/>
          </a:bodyPr>
          <a:lstStyle/>
          <a:p>
            <a:pPr marL="139700" lvl="0" indent="0">
              <a:spcBef>
                <a:spcPts val="300"/>
              </a:spcBef>
              <a:spcAft>
                <a:spcPts val="200"/>
              </a:spcAft>
              <a:buSzPts val="1400"/>
              <a:buNone/>
            </a:pPr>
            <a:r>
              <a:rPr lang="en-US" sz="2000" dirty="0"/>
              <a:t>management. They may even be written in different programming languages with different data storage technologies.</a:t>
            </a:r>
            <a:endParaRPr lang="en-US" dirty="0"/>
          </a:p>
        </p:txBody>
      </p:sp>
      <p:pic>
        <p:nvPicPr>
          <p:cNvPr id="7" name="Picture 6">
            <a:extLst>
              <a:ext uri="{FF2B5EF4-FFF2-40B4-BE49-F238E27FC236}">
                <a16:creationId xmlns:a16="http://schemas.microsoft.com/office/drawing/2014/main" id="{CEF9651B-F054-4C36-B251-70380C4D9B78}"/>
              </a:ext>
            </a:extLst>
          </p:cNvPr>
          <p:cNvPicPr>
            <a:picLocks noChangeAspect="1"/>
          </p:cNvPicPr>
          <p:nvPr/>
        </p:nvPicPr>
        <p:blipFill>
          <a:blip r:embed="rId4"/>
          <a:stretch>
            <a:fillRect/>
          </a:stretch>
        </p:blipFill>
        <p:spPr>
          <a:xfrm>
            <a:off x="7707548" y="2124136"/>
            <a:ext cx="3403365" cy="4155322"/>
          </a:xfrm>
          <a:prstGeom prst="rect">
            <a:avLst/>
          </a:prstGeom>
          <a:ln w="25400">
            <a:solidFill>
              <a:schemeClr val="accent2"/>
            </a:solidFill>
          </a:ln>
        </p:spPr>
      </p:pic>
    </p:spTree>
    <p:extLst>
      <p:ext uri="{BB962C8B-B14F-4D97-AF65-F5344CB8AC3E}">
        <p14:creationId xmlns:p14="http://schemas.microsoft.com/office/powerpoint/2010/main" val="2086621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3E9B81-66BE-43DD-AC5D-DEEED10670A8}"/>
              </a:ext>
            </a:extLst>
          </p:cNvPr>
          <p:cNvSpPr>
            <a:spLocks noGrp="1"/>
          </p:cNvSpPr>
          <p:nvPr>
            <p:ph type="title"/>
          </p:nvPr>
        </p:nvSpPr>
        <p:spPr>
          <a:xfrm>
            <a:off x="1111102" y="286603"/>
            <a:ext cx="9259051" cy="1450757"/>
          </a:xfrm>
        </p:spPr>
        <p:txBody>
          <a:bodyPr>
            <a:normAutofit fontScale="90000"/>
          </a:bodyPr>
          <a:lstStyle/>
          <a:p>
            <a:r>
              <a:rPr lang="en-US" dirty="0">
                <a:solidFill>
                  <a:schemeClr val="tx1"/>
                </a:solidFill>
              </a:rPr>
              <a:t>Microservices Architecture (MSA) – Overview</a:t>
            </a:r>
            <a:br>
              <a:rPr lang="en-US" dirty="0"/>
            </a:br>
            <a:r>
              <a:rPr lang="en-US" sz="1600" dirty="0">
                <a:hlinkClick r:id="rId2"/>
              </a:rPr>
              <a:t>https://martinfowler.com/articles/microservices.html</a:t>
            </a:r>
            <a:endParaRPr lang="en-US" dirty="0"/>
          </a:p>
        </p:txBody>
      </p:sp>
      <p:sp>
        <p:nvSpPr>
          <p:cNvPr id="3" name="Content Placeholder 2">
            <a:extLst>
              <a:ext uri="{FF2B5EF4-FFF2-40B4-BE49-F238E27FC236}">
                <a16:creationId xmlns:a16="http://schemas.microsoft.com/office/drawing/2014/main" id="{D07E7700-B815-471C-810B-FB8DEBC1C140}"/>
              </a:ext>
            </a:extLst>
          </p:cNvPr>
          <p:cNvSpPr>
            <a:spLocks noGrp="1"/>
          </p:cNvSpPr>
          <p:nvPr>
            <p:ph idx="1"/>
          </p:nvPr>
        </p:nvSpPr>
        <p:spPr>
          <a:xfrm>
            <a:off x="1111102" y="1876470"/>
            <a:ext cx="4331961" cy="4524329"/>
          </a:xfrm>
        </p:spPr>
        <p:txBody>
          <a:bodyPr anchor="ctr">
            <a:normAutofit fontScale="92500" lnSpcReduction="10000"/>
          </a:bodyPr>
          <a:lstStyle/>
          <a:p>
            <a:pPr marL="139700" indent="0">
              <a:spcBef>
                <a:spcPts val="0"/>
              </a:spcBef>
              <a:buSzPts val="1400"/>
              <a:buNone/>
            </a:pPr>
            <a:r>
              <a:rPr lang="en-US" sz="2000" dirty="0">
                <a:solidFill>
                  <a:schemeClr val="tx1"/>
                </a:solidFill>
              </a:rPr>
              <a:t>The basic characteristics of MSA are:</a:t>
            </a:r>
          </a:p>
          <a:p>
            <a:pPr marL="718058" lvl="1" indent="-285750">
              <a:lnSpc>
                <a:spcPct val="110000"/>
              </a:lnSpc>
              <a:spcBef>
                <a:spcPts val="0"/>
              </a:spcBef>
              <a:buSzPts val="1400"/>
              <a:buFont typeface="Arial" panose="020B0604020202020204" pitchFamily="34" charset="0"/>
              <a:buChar char="•"/>
            </a:pPr>
            <a:r>
              <a:rPr lang="en-US" sz="2000" dirty="0">
                <a:solidFill>
                  <a:schemeClr val="tx1"/>
                </a:solidFill>
              </a:rPr>
              <a:t>Application has SOA.</a:t>
            </a:r>
          </a:p>
          <a:p>
            <a:pPr marL="718058" lvl="1" indent="-285750">
              <a:lnSpc>
                <a:spcPct val="110000"/>
              </a:lnSpc>
              <a:spcBef>
                <a:spcPts val="0"/>
              </a:spcBef>
              <a:buSzPts val="1400"/>
              <a:buFont typeface="Arial" panose="020B0604020202020204" pitchFamily="34" charset="0"/>
              <a:buChar char="•"/>
            </a:pPr>
            <a:r>
              <a:rPr lang="en-US" sz="2000" dirty="0">
                <a:solidFill>
                  <a:schemeClr val="tx1"/>
                </a:solidFill>
              </a:rPr>
              <a:t>Avoids </a:t>
            </a:r>
            <a:r>
              <a:rPr lang="en-US" sz="2000" dirty="0">
                <a:hlinkClick r:id="rId3"/>
              </a:rPr>
              <a:t>Conway’s Law</a:t>
            </a:r>
            <a:r>
              <a:rPr lang="en-US" sz="2000" dirty="0"/>
              <a:t>.</a:t>
            </a:r>
          </a:p>
          <a:p>
            <a:pPr marL="718058" lvl="1" indent="-285750">
              <a:lnSpc>
                <a:spcPct val="110000"/>
              </a:lnSpc>
              <a:spcBef>
                <a:spcPts val="0"/>
              </a:spcBef>
              <a:buSzPts val="1400"/>
              <a:buFont typeface="Arial" panose="020B0604020202020204" pitchFamily="34" charset="0"/>
              <a:buChar char="•"/>
            </a:pPr>
            <a:r>
              <a:rPr lang="en-US" sz="2000" dirty="0">
                <a:solidFill>
                  <a:schemeClr val="tx1"/>
                </a:solidFill>
              </a:rPr>
              <a:t>“Products, not projects”</a:t>
            </a:r>
          </a:p>
          <a:p>
            <a:pPr marL="900938" lvl="2" indent="-285750">
              <a:lnSpc>
                <a:spcPct val="110000"/>
              </a:lnSpc>
              <a:spcBef>
                <a:spcPts val="0"/>
              </a:spcBef>
              <a:buSzPts val="1400"/>
              <a:buFont typeface="Arial" panose="020B0604020202020204" pitchFamily="34" charset="0"/>
              <a:buChar char="•"/>
            </a:pPr>
            <a:r>
              <a:rPr lang="en-US" sz="1600" dirty="0">
                <a:solidFill>
                  <a:schemeClr val="tx1"/>
                </a:solidFill>
              </a:rPr>
              <a:t>Developers are responsible for their service for its entire lifetime.</a:t>
            </a:r>
          </a:p>
          <a:p>
            <a:pPr marL="718058" lvl="1" indent="-285750">
              <a:lnSpc>
                <a:spcPct val="110000"/>
              </a:lnSpc>
              <a:spcBef>
                <a:spcPts val="0"/>
              </a:spcBef>
              <a:buSzPts val="1400"/>
              <a:buFont typeface="Arial" panose="020B0604020202020204" pitchFamily="34" charset="0"/>
              <a:buChar char="•"/>
            </a:pPr>
            <a:r>
              <a:rPr lang="en-US" sz="2000" dirty="0">
                <a:solidFill>
                  <a:schemeClr val="tx1"/>
                </a:solidFill>
              </a:rPr>
              <a:t>“Smart endpoints and dumb pipes”</a:t>
            </a:r>
          </a:p>
          <a:p>
            <a:pPr marL="900938" lvl="2" indent="-285750">
              <a:lnSpc>
                <a:spcPct val="110000"/>
              </a:lnSpc>
              <a:spcBef>
                <a:spcPts val="0"/>
              </a:spcBef>
              <a:buSzPts val="1400"/>
              <a:buFont typeface="Arial" panose="020B0604020202020204" pitchFamily="34" charset="0"/>
              <a:buChar char="•"/>
            </a:pPr>
            <a:r>
              <a:rPr lang="en-US" sz="1600" dirty="0">
                <a:solidFill>
                  <a:schemeClr val="tx1"/>
                </a:solidFill>
              </a:rPr>
              <a:t>Use HTTP to receive requests and respond, staying as decoupled as possible.</a:t>
            </a:r>
          </a:p>
          <a:p>
            <a:pPr marL="900938" lvl="2" indent="-285750">
              <a:lnSpc>
                <a:spcPct val="110000"/>
              </a:lnSpc>
              <a:spcBef>
                <a:spcPts val="0"/>
              </a:spcBef>
              <a:buSzPts val="1400"/>
              <a:buFont typeface="Arial" panose="020B0604020202020204" pitchFamily="34" charset="0"/>
              <a:buChar char="•"/>
            </a:pPr>
            <a:r>
              <a:rPr lang="en-US" sz="1600" dirty="0">
                <a:solidFill>
                  <a:schemeClr val="tx1"/>
                </a:solidFill>
              </a:rPr>
              <a:t>Use a lightweight message bus that acts as a message router only and doesn’t do much more than provide a reliable asynchronous fabric.</a:t>
            </a:r>
          </a:p>
          <a:p>
            <a:pPr marL="718058" lvl="1" indent="-285750">
              <a:lnSpc>
                <a:spcPct val="110000"/>
              </a:lnSpc>
              <a:spcBef>
                <a:spcPts val="0"/>
              </a:spcBef>
              <a:buSzPts val="1400"/>
              <a:buFont typeface="Arial" panose="020B0604020202020204" pitchFamily="34" charset="0"/>
              <a:buChar char="•"/>
            </a:pPr>
            <a:r>
              <a:rPr lang="en-US" sz="2000" dirty="0">
                <a:solidFill>
                  <a:schemeClr val="tx1"/>
                </a:solidFill>
              </a:rPr>
              <a:t>CI/CD</a:t>
            </a:r>
          </a:p>
        </p:txBody>
      </p:sp>
      <p:pic>
        <p:nvPicPr>
          <p:cNvPr id="5122" name="Picture 2" descr="Comparison of a monolithic vs. a microservices architecture">
            <a:extLst>
              <a:ext uri="{FF2B5EF4-FFF2-40B4-BE49-F238E27FC236}">
                <a16:creationId xmlns:a16="http://schemas.microsoft.com/office/drawing/2014/main" id="{11CDF851-B75D-41DA-92CB-E70A427F6FE5}"/>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2582" t="6405" r="3370" b="7020"/>
          <a:stretch/>
        </p:blipFill>
        <p:spPr bwMode="auto">
          <a:xfrm>
            <a:off x="5520551" y="2047627"/>
            <a:ext cx="6048375" cy="4291510"/>
          </a:xfrm>
          <a:prstGeom prst="rect">
            <a:avLst/>
          </a:prstGeom>
          <a:noFill/>
          <a:ln w="25400">
            <a:solidFill>
              <a:schemeClr val="accent2"/>
            </a:solidFill>
          </a:ln>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39118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4EAE2A2-12C6-48C3-8F07-35FE5454813E}"/>
              </a:ext>
            </a:extLst>
          </p:cNvPr>
          <p:cNvPicPr>
            <a:picLocks noChangeAspect="1"/>
          </p:cNvPicPr>
          <p:nvPr/>
        </p:nvPicPr>
        <p:blipFill>
          <a:blip r:embed="rId2"/>
          <a:stretch>
            <a:fillRect/>
          </a:stretch>
        </p:blipFill>
        <p:spPr>
          <a:xfrm>
            <a:off x="8686799" y="705959"/>
            <a:ext cx="2700381" cy="2723041"/>
          </a:xfrm>
          <a:prstGeom prst="rect">
            <a:avLst/>
          </a:prstGeom>
          <a:ln w="25400">
            <a:solidFill>
              <a:schemeClr val="accent2"/>
            </a:solidFill>
          </a:ln>
          <a:effectLst/>
        </p:spPr>
      </p:pic>
      <p:sp>
        <p:nvSpPr>
          <p:cNvPr id="2" name="Title 1">
            <a:extLst>
              <a:ext uri="{FF2B5EF4-FFF2-40B4-BE49-F238E27FC236}">
                <a16:creationId xmlns:a16="http://schemas.microsoft.com/office/drawing/2014/main" id="{EC3E9B81-66BE-43DD-AC5D-DEEED10670A8}"/>
              </a:ext>
            </a:extLst>
          </p:cNvPr>
          <p:cNvSpPr>
            <a:spLocks noGrp="1"/>
          </p:cNvSpPr>
          <p:nvPr>
            <p:ph type="title"/>
          </p:nvPr>
        </p:nvSpPr>
        <p:spPr>
          <a:xfrm>
            <a:off x="1089838" y="286603"/>
            <a:ext cx="7601296" cy="1450757"/>
          </a:xfrm>
        </p:spPr>
        <p:txBody>
          <a:bodyPr>
            <a:normAutofit fontScale="90000"/>
          </a:bodyPr>
          <a:lstStyle/>
          <a:p>
            <a:r>
              <a:rPr lang="en-US" sz="4400" dirty="0">
                <a:solidFill>
                  <a:schemeClr val="tx1"/>
                </a:solidFill>
              </a:rPr>
              <a:t>MSA Components – Overview</a:t>
            </a:r>
            <a:br>
              <a:rPr lang="en-US" dirty="0"/>
            </a:br>
            <a:r>
              <a:rPr lang="en-US" sz="1600" dirty="0">
                <a:hlinkClick r:id="rId3"/>
              </a:rPr>
              <a:t>https://martinfowler.com/articles/microservices.html</a:t>
            </a:r>
            <a:endParaRPr lang="en-US" dirty="0"/>
          </a:p>
        </p:txBody>
      </p:sp>
      <p:sp>
        <p:nvSpPr>
          <p:cNvPr id="3" name="Content Placeholder 2">
            <a:extLst>
              <a:ext uri="{FF2B5EF4-FFF2-40B4-BE49-F238E27FC236}">
                <a16:creationId xmlns:a16="http://schemas.microsoft.com/office/drawing/2014/main" id="{D07E7700-B815-471C-810B-FB8DEBC1C140}"/>
              </a:ext>
            </a:extLst>
          </p:cNvPr>
          <p:cNvSpPr>
            <a:spLocks noGrp="1"/>
          </p:cNvSpPr>
          <p:nvPr>
            <p:ph idx="1"/>
          </p:nvPr>
        </p:nvSpPr>
        <p:spPr>
          <a:xfrm>
            <a:off x="1026042" y="1956996"/>
            <a:ext cx="5751785" cy="4429516"/>
          </a:xfrm>
        </p:spPr>
        <p:txBody>
          <a:bodyPr anchor="ctr">
            <a:normAutofit/>
          </a:bodyPr>
          <a:lstStyle/>
          <a:p>
            <a:pPr marL="139700" lvl="0" indent="0">
              <a:spcBef>
                <a:spcPts val="300"/>
              </a:spcBef>
              <a:buSzPts val="1400"/>
              <a:buNone/>
            </a:pPr>
            <a:r>
              <a:rPr lang="en-US" sz="2400" dirty="0">
                <a:solidFill>
                  <a:schemeClr val="tx1"/>
                </a:solidFill>
              </a:rPr>
              <a:t>The basic characteristics of Microservices Components (services) are:</a:t>
            </a:r>
          </a:p>
          <a:p>
            <a:pPr marL="640080" lvl="1" indent="-285750">
              <a:spcBef>
                <a:spcPts val="0"/>
              </a:spcBef>
              <a:buSzPts val="1400"/>
              <a:buFont typeface="Arial" panose="020B0604020202020204" pitchFamily="34" charset="0"/>
              <a:buChar char="•"/>
            </a:pPr>
            <a:r>
              <a:rPr lang="en-US" sz="2000" dirty="0">
                <a:solidFill>
                  <a:schemeClr val="tx1"/>
                </a:solidFill>
              </a:rPr>
              <a:t>Each service implements a business capability.</a:t>
            </a:r>
          </a:p>
          <a:p>
            <a:pPr marL="640080" lvl="1" indent="-285750">
              <a:spcBef>
                <a:spcPts val="0"/>
              </a:spcBef>
              <a:spcAft>
                <a:spcPts val="200"/>
              </a:spcAft>
              <a:buSzPts val="1400"/>
              <a:buFont typeface="Arial" panose="020B0604020202020204" pitchFamily="34" charset="0"/>
              <a:buChar char="•"/>
            </a:pPr>
            <a:r>
              <a:rPr lang="en-US" sz="2000" dirty="0">
                <a:solidFill>
                  <a:schemeClr val="tx1"/>
                </a:solidFill>
              </a:rPr>
              <a:t>Services are developed, deployed, and scaled independently.</a:t>
            </a:r>
          </a:p>
          <a:p>
            <a:pPr marL="640080" lvl="1" indent="-285750">
              <a:spcBef>
                <a:spcPts val="0"/>
              </a:spcBef>
              <a:buSzPts val="1400"/>
              <a:buFont typeface="Arial" panose="020B0604020202020204" pitchFamily="34" charset="0"/>
              <a:buChar char="•"/>
            </a:pPr>
            <a:r>
              <a:rPr lang="en-US" sz="2000" dirty="0">
                <a:solidFill>
                  <a:schemeClr val="tx1"/>
                </a:solidFill>
              </a:rPr>
              <a:t>Services control their own logic.</a:t>
            </a:r>
          </a:p>
          <a:p>
            <a:pPr marL="640080" lvl="1" indent="-285750">
              <a:spcBef>
                <a:spcPts val="0"/>
              </a:spcBef>
              <a:buSzPts val="1400"/>
              <a:buFont typeface="Arial" panose="020B0604020202020204" pitchFamily="34" charset="0"/>
              <a:buChar char="•"/>
            </a:pPr>
            <a:r>
              <a:rPr lang="en-US" sz="2000" dirty="0">
                <a:solidFill>
                  <a:schemeClr val="tx1"/>
                </a:solidFill>
              </a:rPr>
              <a:t>Services manage and persist their own data.</a:t>
            </a:r>
          </a:p>
          <a:p>
            <a:pPr marL="640080" lvl="1" indent="-285750">
              <a:spcBef>
                <a:spcPts val="0"/>
              </a:spcBef>
              <a:buSzPts val="1400"/>
              <a:buFont typeface="Arial" panose="020B0604020202020204" pitchFamily="34" charset="0"/>
              <a:buChar char="•"/>
            </a:pPr>
            <a:r>
              <a:rPr lang="en-US" sz="2000" dirty="0">
                <a:solidFill>
                  <a:schemeClr val="tx1"/>
                </a:solidFill>
              </a:rPr>
              <a:t>Each service is replaceable and upgradable.</a:t>
            </a:r>
          </a:p>
          <a:p>
            <a:pPr marL="640080" lvl="1" indent="-285750">
              <a:spcBef>
                <a:spcPts val="0"/>
              </a:spcBef>
              <a:buSzPts val="1400"/>
              <a:buFont typeface="Arial" panose="020B0604020202020204" pitchFamily="34" charset="0"/>
              <a:buChar char="•"/>
            </a:pPr>
            <a:r>
              <a:rPr lang="en-US" sz="2000" dirty="0">
                <a:solidFill>
                  <a:schemeClr val="tx1"/>
                </a:solidFill>
              </a:rPr>
              <a:t>Services communicate using </a:t>
            </a:r>
            <a:r>
              <a:rPr lang="en-US" sz="2000" b="1" i="1" dirty="0">
                <a:solidFill>
                  <a:schemeClr val="tx1"/>
                </a:solidFill>
                <a:hlinkClick r:id="rId4"/>
              </a:rPr>
              <a:t>RPC</a:t>
            </a:r>
            <a:r>
              <a:rPr lang="en-US" sz="2000" dirty="0">
                <a:solidFill>
                  <a:schemeClr val="tx1"/>
                </a:solidFill>
              </a:rPr>
              <a:t>’s.</a:t>
            </a:r>
          </a:p>
        </p:txBody>
      </p:sp>
      <p:pic>
        <p:nvPicPr>
          <p:cNvPr id="7" name="Google Shape;124;p22">
            <a:extLst>
              <a:ext uri="{FF2B5EF4-FFF2-40B4-BE49-F238E27FC236}">
                <a16:creationId xmlns:a16="http://schemas.microsoft.com/office/drawing/2014/main" id="{F7F7BC32-3789-4122-8FBC-AD2686A0BD5E}"/>
              </a:ext>
            </a:extLst>
          </p:cNvPr>
          <p:cNvPicPr preferRelativeResize="0"/>
          <p:nvPr/>
        </p:nvPicPr>
        <p:blipFill>
          <a:blip r:embed="rId5">
            <a:alphaModFix/>
          </a:blip>
          <a:stretch>
            <a:fillRect/>
          </a:stretch>
        </p:blipFill>
        <p:spPr>
          <a:xfrm>
            <a:off x="6815138" y="3567114"/>
            <a:ext cx="4572044" cy="2671758"/>
          </a:xfrm>
          <a:prstGeom prst="rect">
            <a:avLst/>
          </a:prstGeom>
          <a:noFill/>
          <a:ln w="25400">
            <a:solidFill>
              <a:schemeClr val="accent2"/>
            </a:solidFill>
          </a:ln>
          <a:effectLst/>
        </p:spPr>
      </p:pic>
    </p:spTree>
    <p:extLst>
      <p:ext uri="{BB962C8B-B14F-4D97-AF65-F5344CB8AC3E}">
        <p14:creationId xmlns:p14="http://schemas.microsoft.com/office/powerpoint/2010/main" val="34849404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9067F-D1AD-4E86-BE63-4659F4A264C6}"/>
              </a:ext>
            </a:extLst>
          </p:cNvPr>
          <p:cNvSpPr>
            <a:spLocks noGrp="1"/>
          </p:cNvSpPr>
          <p:nvPr>
            <p:ph type="title"/>
          </p:nvPr>
        </p:nvSpPr>
        <p:spPr>
          <a:xfrm>
            <a:off x="1105786" y="286603"/>
            <a:ext cx="10049894" cy="1450757"/>
          </a:xfrm>
        </p:spPr>
        <p:txBody>
          <a:bodyPr>
            <a:normAutofit/>
          </a:bodyPr>
          <a:lstStyle/>
          <a:p>
            <a:r>
              <a:rPr lang="en-US" dirty="0">
                <a:solidFill>
                  <a:schemeClr val="tx1"/>
                </a:solidFill>
              </a:rPr>
              <a:t>MSA and CI/CD</a:t>
            </a:r>
            <a:br>
              <a:rPr lang="en-US" dirty="0">
                <a:solidFill>
                  <a:schemeClr val="tx1"/>
                </a:solidFill>
              </a:rPr>
            </a:br>
            <a:r>
              <a:rPr lang="en-US" sz="1400" dirty="0">
                <a:hlinkClick r:id="rId2"/>
              </a:rPr>
              <a:t>https://martinfowler.com/articles/microservices.html</a:t>
            </a:r>
            <a:endParaRPr lang="en-US" dirty="0"/>
          </a:p>
        </p:txBody>
      </p:sp>
      <p:sp>
        <p:nvSpPr>
          <p:cNvPr id="3" name="Content Placeholder 2">
            <a:extLst>
              <a:ext uri="{FF2B5EF4-FFF2-40B4-BE49-F238E27FC236}">
                <a16:creationId xmlns:a16="http://schemas.microsoft.com/office/drawing/2014/main" id="{40C87AC7-2894-458A-91F5-190555A7F270}"/>
              </a:ext>
            </a:extLst>
          </p:cNvPr>
          <p:cNvSpPr>
            <a:spLocks noGrp="1"/>
          </p:cNvSpPr>
          <p:nvPr>
            <p:ph idx="1"/>
          </p:nvPr>
        </p:nvSpPr>
        <p:spPr>
          <a:xfrm>
            <a:off x="1105786" y="1919042"/>
            <a:ext cx="6881130" cy="2553283"/>
          </a:xfrm>
        </p:spPr>
        <p:txBody>
          <a:bodyPr anchor="ctr">
            <a:normAutofit lnSpcReduction="10000"/>
          </a:bodyPr>
          <a:lstStyle/>
          <a:p>
            <a:r>
              <a:rPr lang="en-US" sz="2400" dirty="0">
                <a:solidFill>
                  <a:schemeClr val="tx1"/>
                </a:solidFill>
              </a:rPr>
              <a:t>As long as deployment is “boring” there isn’t really a </a:t>
            </a:r>
            <a:r>
              <a:rPr lang="en-US" sz="2400" u="sng" dirty="0">
                <a:solidFill>
                  <a:schemeClr val="tx1"/>
                </a:solidFill>
              </a:rPr>
              <a:t>functional</a:t>
            </a:r>
            <a:r>
              <a:rPr lang="en-US" sz="2400" dirty="0">
                <a:solidFill>
                  <a:schemeClr val="tx1"/>
                </a:solidFill>
              </a:rPr>
              <a:t> difference between monoliths and microservices.</a:t>
            </a:r>
          </a:p>
          <a:p>
            <a:r>
              <a:rPr lang="en-US" sz="2400" dirty="0">
                <a:solidFill>
                  <a:schemeClr val="tx1"/>
                </a:solidFill>
              </a:rPr>
              <a:t>The evolution of “the cloud” has reduced the operational complexity of building, deploying, and operating microservices.</a:t>
            </a:r>
          </a:p>
        </p:txBody>
      </p:sp>
      <p:pic>
        <p:nvPicPr>
          <p:cNvPr id="3074" name="Picture 2">
            <a:extLst>
              <a:ext uri="{FF2B5EF4-FFF2-40B4-BE49-F238E27FC236}">
                <a16:creationId xmlns:a16="http://schemas.microsoft.com/office/drawing/2014/main" id="{CEB3E4D4-E561-49B0-9F8D-B257A594D7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24329" y="4168589"/>
            <a:ext cx="6921619" cy="2075450"/>
          </a:xfrm>
          <a:prstGeom prst="rect">
            <a:avLst/>
          </a:prstGeom>
          <a:solidFill>
            <a:schemeClr val="bg1"/>
          </a:solidFill>
          <a:ln w="25400">
            <a:solidFill>
              <a:schemeClr val="accent2"/>
            </a:solidFill>
          </a:ln>
          <a:effectLst/>
        </p:spPr>
      </p:pic>
      <p:pic>
        <p:nvPicPr>
          <p:cNvPr id="3076" name="Picture 4">
            <a:extLst>
              <a:ext uri="{FF2B5EF4-FFF2-40B4-BE49-F238E27FC236}">
                <a16:creationId xmlns:a16="http://schemas.microsoft.com/office/drawing/2014/main" id="{FB906F97-0257-49E5-9D0C-65D530AB576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064920" y="2177403"/>
            <a:ext cx="3381028" cy="1727485"/>
          </a:xfrm>
          <a:prstGeom prst="rect">
            <a:avLst/>
          </a:prstGeom>
          <a:solidFill>
            <a:schemeClr val="bg1"/>
          </a:solidFill>
          <a:ln w="25400">
            <a:solidFill>
              <a:schemeClr val="accent2"/>
            </a:solidFill>
          </a:ln>
          <a:effectLst/>
        </p:spPr>
      </p:pic>
      <p:sp>
        <p:nvSpPr>
          <p:cNvPr id="7" name="TextBox 6">
            <a:extLst>
              <a:ext uri="{FF2B5EF4-FFF2-40B4-BE49-F238E27FC236}">
                <a16:creationId xmlns:a16="http://schemas.microsoft.com/office/drawing/2014/main" id="{C5FBDE02-5716-4F8A-80BF-63E68D841A58}"/>
              </a:ext>
            </a:extLst>
          </p:cNvPr>
          <p:cNvSpPr txBox="1"/>
          <p:nvPr/>
        </p:nvSpPr>
        <p:spPr>
          <a:xfrm>
            <a:off x="1123954" y="4480993"/>
            <a:ext cx="3283241" cy="1938856"/>
          </a:xfrm>
          <a:prstGeom prst="rect">
            <a:avLst/>
          </a:prstGeom>
          <a:noFill/>
        </p:spPr>
        <p:txBody>
          <a:bodyPr wrap="square">
            <a:normAutofit/>
          </a:bodyPr>
          <a:lstStyle/>
          <a:p>
            <a:r>
              <a:rPr lang="en-US" sz="2400" dirty="0"/>
              <a:t>Teams using CI/CD now make extensive use of infrastructure automation techniques.</a:t>
            </a:r>
          </a:p>
        </p:txBody>
      </p:sp>
    </p:spTree>
    <p:extLst>
      <p:ext uri="{BB962C8B-B14F-4D97-AF65-F5344CB8AC3E}">
        <p14:creationId xmlns:p14="http://schemas.microsoft.com/office/powerpoint/2010/main" val="17049971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EA7A3D-92E3-4DAD-B078-2566FF8DD286}"/>
              </a:ext>
            </a:extLst>
          </p:cNvPr>
          <p:cNvSpPr>
            <a:spLocks noGrp="1"/>
          </p:cNvSpPr>
          <p:nvPr>
            <p:ph type="title"/>
          </p:nvPr>
        </p:nvSpPr>
        <p:spPr>
          <a:xfrm>
            <a:off x="1100470" y="286603"/>
            <a:ext cx="10037009" cy="1450757"/>
          </a:xfrm>
        </p:spPr>
        <p:txBody>
          <a:bodyPr>
            <a:normAutofit/>
          </a:bodyPr>
          <a:lstStyle/>
          <a:p>
            <a:r>
              <a:rPr lang="en-US" dirty="0">
                <a:solidFill>
                  <a:schemeClr val="tx1"/>
                </a:solidFill>
              </a:rPr>
              <a:t>Pros of MSA</a:t>
            </a:r>
            <a:br>
              <a:rPr lang="en-US" dirty="0">
                <a:solidFill>
                  <a:schemeClr val="tx1"/>
                </a:solidFill>
              </a:rPr>
            </a:br>
            <a:r>
              <a:rPr lang="en-US" sz="1400" dirty="0">
                <a:hlinkClick r:id="rId2"/>
              </a:rPr>
              <a:t>https://developer.ibm.com/technologies/microservices/articles/challenges-and-benefits-of-the-microservice-architectural-style-part-1/</a:t>
            </a:r>
            <a:endParaRPr lang="en-US" sz="1800" dirty="0"/>
          </a:p>
        </p:txBody>
      </p:sp>
      <p:sp>
        <p:nvSpPr>
          <p:cNvPr id="3" name="Content Placeholder 2">
            <a:extLst>
              <a:ext uri="{FF2B5EF4-FFF2-40B4-BE49-F238E27FC236}">
                <a16:creationId xmlns:a16="http://schemas.microsoft.com/office/drawing/2014/main" id="{3C965292-DE32-4D30-BEF1-63A200E208E8}"/>
              </a:ext>
            </a:extLst>
          </p:cNvPr>
          <p:cNvSpPr>
            <a:spLocks noGrp="1"/>
          </p:cNvSpPr>
          <p:nvPr>
            <p:ph idx="1"/>
          </p:nvPr>
        </p:nvSpPr>
        <p:spPr>
          <a:xfrm>
            <a:off x="839972" y="1942252"/>
            <a:ext cx="6134986" cy="4489027"/>
          </a:xfrm>
        </p:spPr>
        <p:txBody>
          <a:bodyPr anchor="ctr">
            <a:normAutofit fontScale="70000" lnSpcReduction="20000"/>
          </a:bodyPr>
          <a:lstStyle/>
          <a:p>
            <a:pPr marL="718058" lvl="1" indent="-285750">
              <a:spcBef>
                <a:spcPts val="300"/>
              </a:spcBef>
              <a:buSzPts val="1400"/>
              <a:buFont typeface="Arial" panose="020B0604020202020204" pitchFamily="34" charset="0"/>
              <a:buChar char="•"/>
            </a:pPr>
            <a:r>
              <a:rPr lang="en-US" sz="2800" dirty="0">
                <a:solidFill>
                  <a:schemeClr val="tx1"/>
                </a:solidFill>
              </a:rPr>
              <a:t>Long-term flexibility allows the addition of newly developed technologies.</a:t>
            </a:r>
          </a:p>
          <a:p>
            <a:pPr marL="718058" lvl="1" indent="-285750">
              <a:spcBef>
                <a:spcPts val="300"/>
              </a:spcBef>
              <a:buSzPts val="1400"/>
              <a:buFont typeface="Arial" panose="020B0604020202020204" pitchFamily="34" charset="0"/>
              <a:buChar char="•"/>
            </a:pPr>
            <a:r>
              <a:rPr lang="en-US" sz="2800" dirty="0">
                <a:solidFill>
                  <a:schemeClr val="tx1"/>
                </a:solidFill>
              </a:rPr>
              <a:t>Higher Return on Investment (ROI) and lower Total Cost of Ownership (TCO) with faster, less expensive hardware.</a:t>
            </a:r>
          </a:p>
          <a:p>
            <a:pPr marL="718058" lvl="1" indent="-285750">
              <a:spcBef>
                <a:spcPts val="300"/>
              </a:spcBef>
              <a:buSzPts val="1400"/>
              <a:buFont typeface="Arial" panose="020B0604020202020204" pitchFamily="34" charset="0"/>
              <a:buChar char="•"/>
            </a:pPr>
            <a:r>
              <a:rPr lang="en-US" sz="2800" dirty="0">
                <a:solidFill>
                  <a:schemeClr val="tx1"/>
                </a:solidFill>
              </a:rPr>
              <a:t>Fault isolation and bug fixing is made easier. This leads to higher resiliency.</a:t>
            </a:r>
          </a:p>
          <a:p>
            <a:pPr marL="718058" lvl="1" indent="-285750">
              <a:spcBef>
                <a:spcPts val="300"/>
              </a:spcBef>
              <a:buSzPts val="1400"/>
              <a:buFont typeface="Arial" panose="020B0604020202020204" pitchFamily="34" charset="0"/>
              <a:buChar char="•"/>
            </a:pPr>
            <a:r>
              <a:rPr lang="en-US" sz="2800" dirty="0">
                <a:solidFill>
                  <a:schemeClr val="tx1"/>
                </a:solidFill>
              </a:rPr>
              <a:t>Loose coupling is enforced by the architecture.</a:t>
            </a:r>
          </a:p>
          <a:p>
            <a:pPr marL="718058" lvl="1" indent="-285750">
              <a:spcBef>
                <a:spcPts val="300"/>
              </a:spcBef>
              <a:buSzPts val="1400"/>
              <a:buFont typeface="Arial" panose="020B0604020202020204" pitchFamily="34" charset="0"/>
              <a:buChar char="•"/>
            </a:pPr>
            <a:r>
              <a:rPr lang="en-US" sz="2800" dirty="0">
                <a:solidFill>
                  <a:schemeClr val="tx1"/>
                </a:solidFill>
              </a:rPr>
              <a:t>Smaller, easier-to-understand services help to quickly deploy new features.</a:t>
            </a:r>
          </a:p>
          <a:p>
            <a:pPr marL="718058" lvl="1" indent="-285750">
              <a:spcBef>
                <a:spcPts val="300"/>
              </a:spcBef>
              <a:buSzPts val="1400"/>
              <a:buFont typeface="Arial" panose="020B0604020202020204" pitchFamily="34" charset="0"/>
              <a:buChar char="•"/>
            </a:pPr>
            <a:r>
              <a:rPr lang="en-US" sz="2800" dirty="0">
                <a:solidFill>
                  <a:schemeClr val="tx1"/>
                </a:solidFill>
              </a:rPr>
              <a:t>MSA is easily scalable to cope with increasing load requirements. Just add another server, pod, etc.</a:t>
            </a:r>
          </a:p>
          <a:p>
            <a:pPr marL="718058" lvl="1" indent="-285750">
              <a:spcBef>
                <a:spcPts val="300"/>
              </a:spcBef>
              <a:buSzPts val="1400"/>
              <a:buFont typeface="Arial" panose="020B0604020202020204" pitchFamily="34" charset="0"/>
              <a:buChar char="•"/>
            </a:pPr>
            <a:r>
              <a:rPr lang="en-US" sz="2800" dirty="0">
                <a:solidFill>
                  <a:schemeClr val="tx1"/>
                </a:solidFill>
              </a:rPr>
              <a:t>Appropriate technology can be leveraged to implement services.</a:t>
            </a:r>
            <a:endParaRPr lang="en-US" sz="2400" dirty="0">
              <a:solidFill>
                <a:schemeClr val="tx1"/>
              </a:solidFill>
            </a:endParaRPr>
          </a:p>
        </p:txBody>
      </p:sp>
      <p:pic>
        <p:nvPicPr>
          <p:cNvPr id="5" name="Picture 4">
            <a:extLst>
              <a:ext uri="{FF2B5EF4-FFF2-40B4-BE49-F238E27FC236}">
                <a16:creationId xmlns:a16="http://schemas.microsoft.com/office/drawing/2014/main" id="{60A6564D-DC83-46F1-AE36-DA34FEE72A45}"/>
              </a:ext>
            </a:extLst>
          </p:cNvPr>
          <p:cNvPicPr>
            <a:picLocks noChangeAspect="1"/>
          </p:cNvPicPr>
          <p:nvPr/>
        </p:nvPicPr>
        <p:blipFill>
          <a:blip r:embed="rId3"/>
          <a:stretch>
            <a:fillRect/>
          </a:stretch>
        </p:blipFill>
        <p:spPr>
          <a:xfrm>
            <a:off x="7126409" y="2343150"/>
            <a:ext cx="3818916" cy="3687230"/>
          </a:xfrm>
          <a:prstGeom prst="rect">
            <a:avLst/>
          </a:prstGeom>
          <a:ln w="25400">
            <a:solidFill>
              <a:schemeClr val="accent2"/>
            </a:solidFill>
          </a:ln>
          <a:effectLst/>
        </p:spPr>
      </p:pic>
    </p:spTree>
    <p:extLst>
      <p:ext uri="{BB962C8B-B14F-4D97-AF65-F5344CB8AC3E}">
        <p14:creationId xmlns:p14="http://schemas.microsoft.com/office/powerpoint/2010/main" val="1401656049"/>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A557F529ABFDE4EA1CDC2C60EEB6F4C" ma:contentTypeVersion="9" ma:contentTypeDescription="Create a new document." ma:contentTypeScope="" ma:versionID="a7757103144eaf59de324f99a1ec3334">
  <xsd:schema xmlns:xsd="http://www.w3.org/2001/XMLSchema" xmlns:xs="http://www.w3.org/2001/XMLSchema" xmlns:p="http://schemas.microsoft.com/office/2006/metadata/properties" xmlns:ns3="66d9aa3d-651e-4839-b59d-0bd8c52fea92" targetNamespace="http://schemas.microsoft.com/office/2006/metadata/properties" ma:root="true" ma:fieldsID="4ecaee11dd1648178d67aa8d9035e154" ns3:_="">
    <xsd:import namespace="66d9aa3d-651e-4839-b59d-0bd8c52fea92"/>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3:MediaServiceAutoTags" minOccurs="0"/>
                <xsd:element ref="ns3:MediaServiceOCR" minOccurs="0"/>
                <xsd:element ref="ns3:MediaServiceGenerationTime" minOccurs="0"/>
                <xsd:element ref="ns3:MediaServiceEventHashCode" minOccurs="0"/>
                <xsd:element ref="ns3: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66d9aa3d-651e-4839-b59d-0bd8c52fea9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AutoTags" ma:index="12" nillable="true" ma:displayName="Tags" ma:internalName="MediaServiceAutoTags" ma:readOnly="true">
      <xsd:simpleType>
        <xsd:restriction base="dms:Text"/>
      </xsd:simpleType>
    </xsd:element>
    <xsd:element name="MediaServiceOCR" ma:index="13" nillable="true" ma:displayName="Extracted Text" ma:internalName="MediaServiceOCR" ma:readOnly="true">
      <xsd:simpleType>
        <xsd:restriction base="dms:Note">
          <xsd:maxLength value="255"/>
        </xsd:restriction>
      </xsd:simpleType>
    </xsd:element>
    <xsd:element name="MediaServiceGenerationTime" ma:index="14" nillable="true" ma:displayName="MediaServiceGenerationTime" ma:hidden="true" ma:internalName="MediaServiceGenerationTime" ma:readOnly="true">
      <xsd:simpleType>
        <xsd:restriction base="dms:Text"/>
      </xsd:simpleType>
    </xsd:element>
    <xsd:element name="MediaServiceEventHashCode" ma:index="15" nillable="true" ma:displayName="MediaServiceEventHashCode" ma:hidden="true" ma:internalName="MediaServiceEventHashCode" ma:readOnly="true">
      <xsd:simpleType>
        <xsd:restriction base="dms:Text"/>
      </xsd:simpleType>
    </xsd:element>
    <xsd:element name="MediaServiceDateTaken" ma:index="16"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6778AB4-E2D6-4E58-916D-80ED27F235F0}">
  <ds:schemaRefs>
    <ds:schemaRef ds:uri="http://schemas.microsoft.com/sharepoint/v3/contenttype/forms"/>
  </ds:schemaRefs>
</ds:datastoreItem>
</file>

<file path=customXml/itemProps2.xml><?xml version="1.0" encoding="utf-8"?>
<ds:datastoreItem xmlns:ds="http://schemas.openxmlformats.org/officeDocument/2006/customXml" ds:itemID="{D0235921-4177-4054-B82B-57CD14628BC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66d9aa3d-651e-4839-b59d-0bd8c52fea92"/>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29347DE-9C3A-4A4E-BB6F-7BF8B780FC88}">
  <ds:schemaRefs>
    <ds:schemaRef ds:uri="http://purl.org/dc/dcmitype/"/>
    <ds:schemaRef ds:uri="http://schemas.openxmlformats.org/package/2006/metadata/core-properties"/>
    <ds:schemaRef ds:uri="http://schemas.microsoft.com/office/infopath/2007/PartnerControls"/>
    <ds:schemaRef ds:uri="http://www.w3.org/XML/1998/namespace"/>
    <ds:schemaRef ds:uri="http://purl.org/dc/elements/1.1/"/>
    <ds:schemaRef ds:uri="http://schemas.microsoft.com/office/2006/documentManagement/types"/>
    <ds:schemaRef ds:uri="http://purl.org/dc/terms/"/>
    <ds:schemaRef ds:uri="66d9aa3d-651e-4839-b59d-0bd8c52fea92"/>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{8408212B-1304-4EAA-AE3E-E8874BF58624}tf56160789</Template>
  <TotalTime>0</TotalTime>
  <Words>2116</Words>
  <Application>Microsoft Office PowerPoint</Application>
  <PresentationFormat>Widescreen</PresentationFormat>
  <Paragraphs>187</Paragraphs>
  <Slides>21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Bookman Old Style</vt:lpstr>
      <vt:lpstr>Calibri</vt:lpstr>
      <vt:lpstr>Franklin Gothic Book</vt:lpstr>
      <vt:lpstr>1_RetrospectVTI</vt:lpstr>
      <vt:lpstr>Microservices</vt:lpstr>
      <vt:lpstr>MicroServices Architecture (MSA) is an approach to developing an application as a suite of small ‘services’.  Each service runs independently and communicates through HTTP with other services APIs. All these API’s combine to form a complete application.</vt:lpstr>
      <vt:lpstr>MSA vs. SOA https://dzone.com/articles/microservices-vs-soa-whats-the-difference https://www.bmc.com/blogs/microservices-vs-soa-whats-difference/ https://www.guru99.com/microservices-tutorial.html</vt:lpstr>
      <vt:lpstr>Web Services Review https://martinfowler.com/articles/microservices.html</vt:lpstr>
      <vt:lpstr>Microservices Architecture – Overview https://martinfowler.com/articles/microservices.html</vt:lpstr>
      <vt:lpstr>Microservices Architecture (MSA) – Overview https://martinfowler.com/articles/microservices.html</vt:lpstr>
      <vt:lpstr>MSA Components – Overview https://martinfowler.com/articles/microservices.html</vt:lpstr>
      <vt:lpstr>MSA and CI/CD https://martinfowler.com/articles/microservices.html</vt:lpstr>
      <vt:lpstr>Pros of MSA https://developer.ibm.com/technologies/microservices/articles/challenges-and-benefits-of-the-microservice-architectural-style-part-1/</vt:lpstr>
      <vt:lpstr>Cons of MSA (1/3) https://developer.ibm.com/technologies/microservices/articles/challenges-and-benefits-of-the-microservice-architectural-style-part-1/</vt:lpstr>
      <vt:lpstr>Cons of MSA (2/3) https://developer.ibm.com/technologies/microservices/articles/challenges-and-benefits-of-the-microservice-architectural-style-part-1/</vt:lpstr>
      <vt:lpstr>Cons of MSA (3/3) https://developer.ibm.com/technologies/microservices/articles/challenges-and-benefits-of-the-microservice-architectural-style-part-1/</vt:lpstr>
      <vt:lpstr>Circuit-Breaker Pattern https://martinfowler.com/bliki/CircuitBreaker.html</vt:lpstr>
      <vt:lpstr>MSA Example and Requirements https://martinfowler.com/bliki/MicroservicePrerequisites.html</vt:lpstr>
      <vt:lpstr>When is MSA Appropriate? https://martinfowler.com/bliki/MicroservicePremium.html</vt:lpstr>
      <vt:lpstr>Migration from Monolith to MSA? https://martinfowler.com/articles/break-monolith-into-microservices.html</vt:lpstr>
      <vt:lpstr>MSA and Containerization https://docs.microsoft.com/en-us/dotnet/architecture/microservices/container-docker-introduction/</vt:lpstr>
      <vt:lpstr>PowerPoint Presentation</vt:lpstr>
      <vt:lpstr>Microservices Tutorial (1/3) https://dotnet.microsoft.com/learn/aspnet/microservice-tutorial/intro https://dotnet.microsoft.com/learn/aspnet/microservice-tutorial/create</vt:lpstr>
      <vt:lpstr>Microservices Tutorial (2/3) https://dotnet.microsoft.com/learn/aspnet/microservice-tutorial/intro https://dotnet.microsoft.com/learn/aspnet/microservice-tutorial/create</vt:lpstr>
      <vt:lpstr>Microservices Tutorial (3/3) https://dotnet.microsoft.com/learn/aspnet/microservice-tutorial/intro https://dotnet.microsoft.com/learn/aspnet/microservice-tutorial/create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2020-05-30T23:02:24Z</dcterms:created>
  <dcterms:modified xsi:type="dcterms:W3CDTF">2023-06-07T18:51:04Z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0x010100EA557F529ABFDE4EA1CDC2C60EEB6F4C</vt:lpwstr>
  </property>
</Properties>
</file>

<file path=docProps/thumbnail.jpeg>
</file>